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99" r:id="rId2"/>
    <p:sldId id="300" r:id="rId3"/>
    <p:sldId id="301" r:id="rId4"/>
    <p:sldId id="302" r:id="rId5"/>
    <p:sldId id="303" r:id="rId6"/>
    <p:sldId id="304" r:id="rId7"/>
    <p:sldId id="305" r:id="rId8"/>
    <p:sldId id="306" r:id="rId9"/>
    <p:sldId id="307" r:id="rId10"/>
    <p:sldId id="298" r:id="rId1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691" autoAdjust="0"/>
  </p:normalViewPr>
  <p:slideViewPr>
    <p:cSldViewPr>
      <p:cViewPr>
        <p:scale>
          <a:sx n="110" d="100"/>
          <a:sy n="110" d="100"/>
        </p:scale>
        <p:origin x="-318" y="-7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272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2D88AC-1F4A-410D-8E11-F5730C87A6EA}" type="datetimeFigureOut">
              <a:rPr lang="en-US" smtClean="0"/>
              <a:t>3/14/2014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B5FEB1-3B5A-4609-BEDC-D5C1184E9C85}" type="slidenum">
              <a:rPr lang="en-US" smtClean="0"/>
              <a:t>‹#›</a:t>
            </a:fld>
            <a:endParaRPr lang="en-US"/>
          </a:p>
        </p:txBody>
      </p:sp>
    </p:spTree>
    <p:extLst>
      <p:ext uri="{BB962C8B-B14F-4D97-AF65-F5344CB8AC3E}">
        <p14:creationId xmlns:p14="http://schemas.microsoft.com/office/powerpoint/2010/main" val="1021337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biblia.com/bible/esv/Habakkuk%201.12-17" TargetMode="External"/><Relationship Id="rId13" Type="http://schemas.openxmlformats.org/officeDocument/2006/relationships/hyperlink" Target="http://biblia.com/bible/esv/Isaiah%2044.28-45.4" TargetMode="External"/><Relationship Id="rId3" Type="http://schemas.openxmlformats.org/officeDocument/2006/relationships/hyperlink" Target="http://biblia.com/bible/esv/Deuteronomy%2028.49" TargetMode="External"/><Relationship Id="rId7" Type="http://schemas.openxmlformats.org/officeDocument/2006/relationships/hyperlink" Target="http://biblia.com/bible/esv/Micah%204.10" TargetMode="External"/><Relationship Id="rId12" Type="http://schemas.openxmlformats.org/officeDocument/2006/relationships/hyperlink" Target="http://biblia.com/bible/esv/Isaiah%2039.5-8" TargetMode="External"/><Relationship Id="rId2" Type="http://schemas.openxmlformats.org/officeDocument/2006/relationships/slide" Target="../slides/slide6.xml"/><Relationship Id="rId16" Type="http://schemas.openxmlformats.org/officeDocument/2006/relationships/hyperlink" Target="http://biblia.com/bible/esv/Isaiah%2033.1-35" TargetMode="External"/><Relationship Id="rId1" Type="http://schemas.openxmlformats.org/officeDocument/2006/relationships/notesMaster" Target="../notesMasters/notesMaster1.xml"/><Relationship Id="rId6" Type="http://schemas.openxmlformats.org/officeDocument/2006/relationships/hyperlink" Target="http://biblia.com/bible/esv/Leviticus%2025.5-6" TargetMode="External"/><Relationship Id="rId11" Type="http://schemas.openxmlformats.org/officeDocument/2006/relationships/hyperlink" Target="http://biblia.com/bible/esv/Jeremiah%2052.28-30" TargetMode="External"/><Relationship Id="rId5" Type="http://schemas.openxmlformats.org/officeDocument/2006/relationships/hyperlink" Target="http://biblia.com/bible/esv/Deuteronomy%2029.28" TargetMode="External"/><Relationship Id="rId15" Type="http://schemas.openxmlformats.org/officeDocument/2006/relationships/hyperlink" Target="http://biblia.com/bible/esv/Isaiah%2021.1-17" TargetMode="External"/><Relationship Id="rId10" Type="http://schemas.openxmlformats.org/officeDocument/2006/relationships/hyperlink" Target="http://biblia.com/bible/esv/Jeremiah%2029.10-14" TargetMode="External"/><Relationship Id="rId4" Type="http://schemas.openxmlformats.org/officeDocument/2006/relationships/hyperlink" Target="http://biblia.com/bible/esv/Deuteronomy%2028.64" TargetMode="External"/><Relationship Id="rId9" Type="http://schemas.openxmlformats.org/officeDocument/2006/relationships/hyperlink" Target="http://biblia.com/bible/esv/Jeremiah%2025.8-14" TargetMode="External"/><Relationship Id="rId14" Type="http://schemas.openxmlformats.org/officeDocument/2006/relationships/hyperlink" Target="http://biblia.com/bible/esv/Isaiah%2013.1-14"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endParaRPr lang="en-US" b="0" i="0" dirty="0" smtClean="0"/>
          </a:p>
        </p:txBody>
      </p:sp>
      <p:sp>
        <p:nvSpPr>
          <p:cNvPr id="4" name="Slide Number Placeholder 3"/>
          <p:cNvSpPr>
            <a:spLocks noGrp="1"/>
          </p:cNvSpPr>
          <p:nvPr>
            <p:ph type="sldNum" sz="quarter" idx="10"/>
          </p:nvPr>
        </p:nvSpPr>
        <p:spPr/>
        <p:txBody>
          <a:bodyPr/>
          <a:lstStyle/>
          <a:p>
            <a:fld id="{18B5FEB1-3B5A-4609-BEDC-D5C1184E9C85}" type="slidenum">
              <a:rPr lang="en-US" smtClean="0"/>
              <a:t>1</a:t>
            </a:fld>
            <a:endParaRPr lang="en-US"/>
          </a:p>
        </p:txBody>
      </p:sp>
    </p:spTree>
    <p:extLst>
      <p:ext uri="{BB962C8B-B14F-4D97-AF65-F5344CB8AC3E}">
        <p14:creationId xmlns:p14="http://schemas.microsoft.com/office/powerpoint/2010/main" val="3056780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endParaRPr lang="en-US" b="0" i="0" dirty="0" smtClean="0"/>
          </a:p>
        </p:txBody>
      </p:sp>
      <p:sp>
        <p:nvSpPr>
          <p:cNvPr id="4" name="Slide Number Placeholder 3"/>
          <p:cNvSpPr>
            <a:spLocks noGrp="1"/>
          </p:cNvSpPr>
          <p:nvPr>
            <p:ph type="sldNum" sz="quarter" idx="10"/>
          </p:nvPr>
        </p:nvSpPr>
        <p:spPr/>
        <p:txBody>
          <a:bodyPr/>
          <a:lstStyle/>
          <a:p>
            <a:fld id="{18B5FEB1-3B5A-4609-BEDC-D5C1184E9C85}" type="slidenum">
              <a:rPr lang="en-US" smtClean="0"/>
              <a:t>10</a:t>
            </a:fld>
            <a:endParaRPr lang="en-US"/>
          </a:p>
        </p:txBody>
      </p:sp>
    </p:spTree>
    <p:extLst>
      <p:ext uri="{BB962C8B-B14F-4D97-AF65-F5344CB8AC3E}">
        <p14:creationId xmlns:p14="http://schemas.microsoft.com/office/powerpoint/2010/main" val="3056780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endParaRPr lang="en-US" b="0" i="0" dirty="0" smtClean="0"/>
          </a:p>
        </p:txBody>
      </p:sp>
      <p:sp>
        <p:nvSpPr>
          <p:cNvPr id="4" name="Slide Number Placeholder 3"/>
          <p:cNvSpPr>
            <a:spLocks noGrp="1"/>
          </p:cNvSpPr>
          <p:nvPr>
            <p:ph type="sldNum" sz="quarter" idx="10"/>
          </p:nvPr>
        </p:nvSpPr>
        <p:spPr/>
        <p:txBody>
          <a:bodyPr/>
          <a:lstStyle/>
          <a:p>
            <a:fld id="{18B5FEB1-3B5A-4609-BEDC-D5C1184E9C85}" type="slidenum">
              <a:rPr lang="en-US" smtClean="0"/>
              <a:t>2</a:t>
            </a:fld>
            <a:endParaRPr lang="en-US"/>
          </a:p>
        </p:txBody>
      </p:sp>
    </p:spTree>
    <p:extLst>
      <p:ext uri="{BB962C8B-B14F-4D97-AF65-F5344CB8AC3E}">
        <p14:creationId xmlns:p14="http://schemas.microsoft.com/office/powerpoint/2010/main" val="3056780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endParaRPr lang="en-US" b="0" i="0" dirty="0" smtClean="0"/>
          </a:p>
        </p:txBody>
      </p:sp>
      <p:sp>
        <p:nvSpPr>
          <p:cNvPr id="4" name="Slide Number Placeholder 3"/>
          <p:cNvSpPr>
            <a:spLocks noGrp="1"/>
          </p:cNvSpPr>
          <p:nvPr>
            <p:ph type="sldNum" sz="quarter" idx="10"/>
          </p:nvPr>
        </p:nvSpPr>
        <p:spPr/>
        <p:txBody>
          <a:bodyPr/>
          <a:lstStyle/>
          <a:p>
            <a:fld id="{18B5FEB1-3B5A-4609-BEDC-D5C1184E9C85}" type="slidenum">
              <a:rPr lang="en-US" smtClean="0"/>
              <a:t>3</a:t>
            </a:fld>
            <a:endParaRPr lang="en-US"/>
          </a:p>
        </p:txBody>
      </p:sp>
    </p:spTree>
    <p:extLst>
      <p:ext uri="{BB962C8B-B14F-4D97-AF65-F5344CB8AC3E}">
        <p14:creationId xmlns:p14="http://schemas.microsoft.com/office/powerpoint/2010/main" val="3056780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endParaRPr lang="en-US" b="0" i="0" dirty="0" smtClean="0"/>
          </a:p>
        </p:txBody>
      </p:sp>
      <p:sp>
        <p:nvSpPr>
          <p:cNvPr id="4" name="Slide Number Placeholder 3"/>
          <p:cNvSpPr>
            <a:spLocks noGrp="1"/>
          </p:cNvSpPr>
          <p:nvPr>
            <p:ph type="sldNum" sz="quarter" idx="10"/>
          </p:nvPr>
        </p:nvSpPr>
        <p:spPr/>
        <p:txBody>
          <a:bodyPr/>
          <a:lstStyle/>
          <a:p>
            <a:fld id="{18B5FEB1-3B5A-4609-BEDC-D5C1184E9C85}" type="slidenum">
              <a:rPr lang="en-US" smtClean="0"/>
              <a:t>4</a:t>
            </a:fld>
            <a:endParaRPr lang="en-US"/>
          </a:p>
        </p:txBody>
      </p:sp>
    </p:spTree>
    <p:extLst>
      <p:ext uri="{BB962C8B-B14F-4D97-AF65-F5344CB8AC3E}">
        <p14:creationId xmlns:p14="http://schemas.microsoft.com/office/powerpoint/2010/main" val="305678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endParaRPr lang="en-US" b="0" i="0" dirty="0" smtClean="0"/>
          </a:p>
        </p:txBody>
      </p:sp>
      <p:sp>
        <p:nvSpPr>
          <p:cNvPr id="4" name="Slide Number Placeholder 3"/>
          <p:cNvSpPr>
            <a:spLocks noGrp="1"/>
          </p:cNvSpPr>
          <p:nvPr>
            <p:ph type="sldNum" sz="quarter" idx="10"/>
          </p:nvPr>
        </p:nvSpPr>
        <p:spPr/>
        <p:txBody>
          <a:bodyPr/>
          <a:lstStyle/>
          <a:p>
            <a:fld id="{18B5FEB1-3B5A-4609-BEDC-D5C1184E9C85}" type="slidenum">
              <a:rPr lang="en-US" smtClean="0"/>
              <a:t>5</a:t>
            </a:fld>
            <a:endParaRPr lang="en-US"/>
          </a:p>
        </p:txBody>
      </p:sp>
    </p:spTree>
    <p:extLst>
      <p:ext uri="{BB962C8B-B14F-4D97-AF65-F5344CB8AC3E}">
        <p14:creationId xmlns:p14="http://schemas.microsoft.com/office/powerpoint/2010/main" val="3056780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r>
              <a:rPr lang="en-US" b="0" i="0" dirty="0" smtClean="0"/>
              <a:t>5 prophets actually prophesied of Israel’s exile</a:t>
            </a:r>
          </a:p>
          <a:p>
            <a:pPr>
              <a:lnSpc>
                <a:spcPct val="80000"/>
              </a:lnSpc>
              <a:defRPr/>
            </a:pPr>
            <a:endParaRPr lang="en-US" b="0" i="0" dirty="0" smtClean="0"/>
          </a:p>
          <a:p>
            <a:pPr>
              <a:lnSpc>
                <a:spcPct val="80000"/>
              </a:lnSpc>
              <a:defRPr/>
            </a:pPr>
            <a:r>
              <a:rPr lang="en-US" dirty="0" smtClean="0"/>
              <a:t/>
            </a:r>
            <a:br>
              <a:rPr lang="en-US" dirty="0" smtClean="0"/>
            </a:br>
            <a:r>
              <a:rPr lang="en-US" sz="1200" b="0" i="0" kern="1200" dirty="0" smtClean="0">
                <a:solidFill>
                  <a:schemeClr val="tx1"/>
                </a:solidFill>
                <a:effectLst/>
                <a:latin typeface="+mn-lt"/>
                <a:ea typeface="+mn-ea"/>
                <a:cs typeface="+mn-cs"/>
              </a:rPr>
              <a:t>Moses</a:t>
            </a:r>
            <a:r>
              <a:rPr lang="en-US" dirty="0" smtClean="0"/>
              <a:t/>
            </a:r>
            <a:br>
              <a:rPr lang="en-US" dirty="0" smtClean="0"/>
            </a:br>
            <a:r>
              <a:rPr lang="en-US" sz="1200" b="0" i="0" kern="1200" dirty="0" err="1" smtClean="0">
                <a:solidFill>
                  <a:schemeClr val="tx1"/>
                </a:solidFill>
                <a:effectLst/>
                <a:latin typeface="+mn-lt"/>
                <a:ea typeface="+mn-ea"/>
                <a:cs typeface="+mn-cs"/>
              </a:rPr>
              <a:t>Moses</a:t>
            </a:r>
            <a:r>
              <a:rPr lang="en-US" sz="1200" b="0" i="0" kern="1200" dirty="0" smtClean="0">
                <a:solidFill>
                  <a:schemeClr val="tx1"/>
                </a:solidFill>
                <a:effectLst/>
                <a:latin typeface="+mn-lt"/>
                <a:ea typeface="+mn-ea"/>
                <a:cs typeface="+mn-cs"/>
              </a:rPr>
              <a:t> warned the people of Israel that they would be delivered into the hands of their enemies if they did not keep the Sabbaths of the Lord (</a:t>
            </a:r>
            <a:r>
              <a:rPr lang="en-US" sz="1200" b="0" i="0" kern="1200" dirty="0" smtClean="0">
                <a:solidFill>
                  <a:schemeClr val="tx1"/>
                </a:solidFill>
                <a:effectLst/>
                <a:latin typeface="+mn-lt"/>
                <a:ea typeface="+mn-ea"/>
                <a:cs typeface="+mn-cs"/>
                <a:hlinkClick r:id="rId3"/>
              </a:rPr>
              <a:t>Deuteronomy 28:49</a:t>
            </a:r>
            <a:r>
              <a:rPr lang="en-US"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hlinkClick r:id="rId4"/>
              </a:rPr>
              <a:t>64</a:t>
            </a:r>
            <a:r>
              <a:rPr lang="en-US"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hlinkClick r:id="rId5"/>
              </a:rPr>
              <a:t>29:28</a:t>
            </a:r>
            <a:r>
              <a:rPr lang="en-US"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hlinkClick r:id="rId6"/>
              </a:rPr>
              <a:t>Leviticus 25:5-6</a:t>
            </a:r>
            <a:r>
              <a:rPr lang="en-US" sz="1200" b="0" i="0" kern="1200" dirty="0" smtClean="0">
                <a:solidFill>
                  <a:schemeClr val="tx1"/>
                </a:solidFill>
                <a:effectLst/>
                <a:latin typeface="+mn-lt"/>
                <a:ea typeface="+mn-ea"/>
                <a:cs typeface="+mn-cs"/>
              </a:rPr>
              <a:t>).</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Micah</a:t>
            </a:r>
            <a:r>
              <a:rPr lang="en-US" dirty="0" smtClean="0"/>
              <a:t/>
            </a:r>
            <a:br>
              <a:rPr lang="en-US" dirty="0" smtClean="0"/>
            </a:br>
            <a:r>
              <a:rPr lang="en-US" sz="1200" b="0" i="0" kern="1200" dirty="0" err="1" smtClean="0">
                <a:solidFill>
                  <a:schemeClr val="tx1"/>
                </a:solidFill>
                <a:effectLst/>
                <a:latin typeface="+mn-lt"/>
                <a:ea typeface="+mn-ea"/>
                <a:cs typeface="+mn-cs"/>
              </a:rPr>
              <a:t>Micah</a:t>
            </a:r>
            <a:r>
              <a:rPr lang="en-US" sz="1200" b="0" i="0" kern="1200" dirty="0" smtClean="0">
                <a:solidFill>
                  <a:schemeClr val="tx1"/>
                </a:solidFill>
                <a:effectLst/>
                <a:latin typeface="+mn-lt"/>
                <a:ea typeface="+mn-ea"/>
                <a:cs typeface="+mn-cs"/>
              </a:rPr>
              <a:t>, a contemporary of the prophet Isaiah, proclaimed in </a:t>
            </a:r>
            <a:r>
              <a:rPr lang="en-US" sz="1200" b="0" i="0" kern="1200" dirty="0" smtClean="0">
                <a:solidFill>
                  <a:schemeClr val="tx1"/>
                </a:solidFill>
                <a:effectLst/>
                <a:latin typeface="+mn-lt"/>
                <a:ea typeface="+mn-ea"/>
                <a:cs typeface="+mn-cs"/>
                <a:hlinkClick r:id="rId7"/>
              </a:rPr>
              <a:t>Micah 4:10</a:t>
            </a:r>
            <a:r>
              <a:rPr lang="en-US" sz="1200" b="0" i="0" kern="1200" dirty="0" smtClean="0">
                <a:solidFill>
                  <a:schemeClr val="tx1"/>
                </a:solidFill>
                <a:effectLst/>
                <a:latin typeface="+mn-lt"/>
                <a:ea typeface="+mn-ea"/>
                <a:cs typeface="+mn-cs"/>
              </a:rPr>
              <a:t> the capture of Israel by Babylon as well as their rescue.</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Habakkuk</a:t>
            </a:r>
            <a:r>
              <a:rPr lang="en-US" dirty="0" smtClean="0"/>
              <a:t/>
            </a:r>
            <a:br>
              <a:rPr lang="en-US" dirty="0" smtClean="0"/>
            </a:br>
            <a:r>
              <a:rPr lang="en-US" sz="1200" b="0" i="0" kern="1200" dirty="0" err="1" smtClean="0">
                <a:solidFill>
                  <a:schemeClr val="tx1"/>
                </a:solidFill>
                <a:effectLst/>
                <a:latin typeface="+mn-lt"/>
                <a:ea typeface="+mn-ea"/>
                <a:cs typeface="+mn-cs"/>
              </a:rPr>
              <a:t>Habakkuk</a:t>
            </a:r>
            <a:r>
              <a:rPr lang="en-US" sz="1200" b="0" i="0" kern="1200" dirty="0" smtClean="0">
                <a:solidFill>
                  <a:schemeClr val="tx1"/>
                </a:solidFill>
                <a:effectLst/>
                <a:latin typeface="+mn-lt"/>
                <a:ea typeface="+mn-ea"/>
                <a:cs typeface="+mn-cs"/>
              </a:rPr>
              <a:t> in </a:t>
            </a:r>
            <a:r>
              <a:rPr lang="en-US" sz="1200" b="0" i="0" kern="1200" dirty="0" smtClean="0">
                <a:solidFill>
                  <a:schemeClr val="tx1"/>
                </a:solidFill>
                <a:effectLst/>
                <a:latin typeface="+mn-lt"/>
                <a:ea typeface="+mn-ea"/>
                <a:cs typeface="+mn-cs"/>
                <a:hlinkClick r:id="rId8"/>
              </a:rPr>
              <a:t>Habakkuk 1:12-17</a:t>
            </a:r>
            <a:r>
              <a:rPr lang="en-US" sz="1200" b="0" i="0" kern="1200" dirty="0" smtClean="0">
                <a:solidFill>
                  <a:schemeClr val="tx1"/>
                </a:solidFill>
                <a:effectLst/>
                <a:latin typeface="+mn-lt"/>
                <a:ea typeface="+mn-ea"/>
                <a:cs typeface="+mn-cs"/>
              </a:rPr>
              <a:t> could not understand how God could use the godless Babylonians to discipline his own people. </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Jeremiah</a:t>
            </a:r>
            <a:r>
              <a:rPr lang="en-US" dirty="0" smtClean="0"/>
              <a:t/>
            </a:r>
            <a:br>
              <a:rPr lang="en-US" dirty="0" smtClean="0"/>
            </a:br>
            <a:r>
              <a:rPr lang="en-US" sz="1200" b="0" i="0" kern="1200" dirty="0" err="1" smtClean="0">
                <a:solidFill>
                  <a:schemeClr val="tx1"/>
                </a:solidFill>
                <a:effectLst/>
                <a:latin typeface="+mn-lt"/>
                <a:ea typeface="+mn-ea"/>
                <a:cs typeface="+mn-cs"/>
              </a:rPr>
              <a:t>Jeremiah</a:t>
            </a:r>
            <a:r>
              <a:rPr lang="en-US" sz="1200" b="0" i="0" kern="1200" dirty="0" smtClean="0">
                <a:solidFill>
                  <a:schemeClr val="tx1"/>
                </a:solidFill>
                <a:effectLst/>
                <a:latin typeface="+mn-lt"/>
                <a:ea typeface="+mn-ea"/>
                <a:cs typeface="+mn-cs"/>
              </a:rPr>
              <a:t> prophesied 23 years to his people to no avail. His own people beat him, put him in stocks, threw him down a cistern, placed him in jail; they did everything to Jeremiah except to listen to what the Lord was warning through his messenger. Jeremiah lived to see the </a:t>
            </a:r>
            <a:r>
              <a:rPr lang="en-US" sz="1200" b="0" i="0" kern="1200" dirty="0" err="1" smtClean="0">
                <a:solidFill>
                  <a:schemeClr val="tx1"/>
                </a:solidFill>
                <a:effectLst/>
                <a:latin typeface="+mn-lt"/>
                <a:ea typeface="+mn-ea"/>
                <a:cs typeface="+mn-cs"/>
              </a:rPr>
              <a:t>fulfilment</a:t>
            </a:r>
            <a:r>
              <a:rPr lang="en-US" sz="1200" b="0" i="0" kern="1200" dirty="0" smtClean="0">
                <a:solidFill>
                  <a:schemeClr val="tx1"/>
                </a:solidFill>
                <a:effectLst/>
                <a:latin typeface="+mn-lt"/>
                <a:ea typeface="+mn-ea"/>
                <a:cs typeface="+mn-cs"/>
              </a:rPr>
              <a:t> of his own prophecies in Jeremiah 20, 25 and 27, and also those of other prophets of God.</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Jeremiah obeyed the Lord despite the brutal and adverse reaction he received from his own people. King Zedekiah had the choice to listen to the Lord’s warnings, have remorse, repent and to lead Israel back to the Lord. Unfortunately he preferred to listen to the false prophets and he paid dearly for that.</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Jeremiah prophesied the period of 70 years of captivity in </a:t>
            </a:r>
            <a:r>
              <a:rPr lang="en-US" sz="1200" b="0" i="0" kern="1200" dirty="0" smtClean="0">
                <a:solidFill>
                  <a:schemeClr val="tx1"/>
                </a:solidFill>
                <a:effectLst/>
                <a:latin typeface="+mn-lt"/>
                <a:ea typeface="+mn-ea"/>
                <a:cs typeface="+mn-cs"/>
                <a:hlinkClick r:id="rId9"/>
              </a:rPr>
              <a:t>Jeremiah 25:8-14</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and</a:t>
            </a:r>
            <a:r>
              <a:rPr lang="en-US" sz="1200" b="0" i="0" kern="1200" dirty="0" err="1" smtClean="0">
                <a:solidFill>
                  <a:schemeClr val="tx1"/>
                </a:solidFill>
                <a:effectLst/>
                <a:latin typeface="+mn-lt"/>
                <a:ea typeface="+mn-ea"/>
                <a:cs typeface="+mn-cs"/>
                <a:hlinkClick r:id="rId10"/>
              </a:rPr>
              <a:t>Jeremiah</a:t>
            </a:r>
            <a:r>
              <a:rPr lang="en-US" sz="1200" b="0" i="0" kern="1200" dirty="0" smtClean="0">
                <a:solidFill>
                  <a:schemeClr val="tx1"/>
                </a:solidFill>
                <a:effectLst/>
                <a:latin typeface="+mn-lt"/>
                <a:ea typeface="+mn-ea"/>
                <a:cs typeface="+mn-cs"/>
                <a:hlinkClick r:id="rId10"/>
              </a:rPr>
              <a:t> 29:10-14</a:t>
            </a:r>
            <a:r>
              <a:rPr lang="en-US" sz="1200" b="0" i="0" kern="1200" dirty="0" smtClean="0">
                <a:solidFill>
                  <a:schemeClr val="tx1"/>
                </a:solidFill>
                <a:effectLst/>
                <a:latin typeface="+mn-lt"/>
                <a:ea typeface="+mn-ea"/>
                <a:cs typeface="+mn-cs"/>
              </a:rPr>
              <a:t>. Three deportations are summarized in </a:t>
            </a:r>
            <a:r>
              <a:rPr lang="en-US" sz="1200" b="0" i="0" kern="1200" dirty="0" smtClean="0">
                <a:solidFill>
                  <a:schemeClr val="tx1"/>
                </a:solidFill>
                <a:effectLst/>
                <a:latin typeface="+mn-lt"/>
                <a:ea typeface="+mn-ea"/>
                <a:cs typeface="+mn-cs"/>
                <a:hlinkClick r:id="rId11"/>
              </a:rPr>
              <a:t>Jeremiah 52:28-30</a:t>
            </a:r>
            <a:r>
              <a:rPr lang="en-US" sz="1200" b="0" i="0" kern="1200" dirty="0" smtClean="0">
                <a:solidFill>
                  <a:schemeClr val="tx1"/>
                </a:solidFill>
                <a:effectLst/>
                <a:latin typeface="+mn-lt"/>
                <a:ea typeface="+mn-ea"/>
                <a:cs typeface="+mn-cs"/>
              </a:rPr>
              <a:t>: </a:t>
            </a:r>
            <a:r>
              <a:rPr lang="en-US" dirty="0" smtClean="0"/>
              <a:t/>
            </a:r>
            <a:br>
              <a:rPr lang="en-US" dirty="0" smtClean="0"/>
            </a:br>
            <a:r>
              <a:rPr lang="en-US" sz="1200" b="0" i="0" kern="1200" dirty="0" smtClean="0">
                <a:solidFill>
                  <a:schemeClr val="tx1"/>
                </a:solidFill>
                <a:effectLst/>
                <a:latin typeface="+mn-lt"/>
                <a:ea typeface="+mn-ea"/>
                <a:cs typeface="+mn-cs"/>
              </a:rPr>
              <a:t>• 3,023 Jews were carried into exile with the first deportation. </a:t>
            </a:r>
            <a:r>
              <a:rPr lang="en-US" dirty="0" smtClean="0"/>
              <a:t/>
            </a:r>
            <a:br>
              <a:rPr lang="en-US" dirty="0" smtClean="0"/>
            </a:br>
            <a:r>
              <a:rPr lang="en-US" sz="1200" b="0" i="0" kern="1200" dirty="0" smtClean="0">
                <a:solidFill>
                  <a:schemeClr val="tx1"/>
                </a:solidFill>
                <a:effectLst/>
                <a:latin typeface="+mn-lt"/>
                <a:ea typeface="+mn-ea"/>
                <a:cs typeface="+mn-cs"/>
              </a:rPr>
              <a:t>• 745 Jews were taken into exile with the second deportation.</a:t>
            </a:r>
            <a:r>
              <a:rPr lang="en-US" dirty="0" smtClean="0"/>
              <a:t/>
            </a:r>
            <a:br>
              <a:rPr lang="en-US" dirty="0" smtClean="0"/>
            </a:br>
            <a:r>
              <a:rPr lang="en-US" sz="1200" b="0" i="0" kern="1200" dirty="0" smtClean="0">
                <a:solidFill>
                  <a:schemeClr val="tx1"/>
                </a:solidFill>
                <a:effectLst/>
                <a:latin typeface="+mn-lt"/>
                <a:ea typeface="+mn-ea"/>
                <a:cs typeface="+mn-cs"/>
              </a:rPr>
              <a:t>• 4,600 people were taken captive with the third and final deportation. </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Isaiah</a:t>
            </a:r>
            <a:r>
              <a:rPr lang="en-US" dirty="0" smtClean="0"/>
              <a:t/>
            </a:r>
            <a:br>
              <a:rPr lang="en-US" dirty="0" smtClean="0"/>
            </a:br>
            <a:r>
              <a:rPr lang="en-US" sz="1200" b="0" i="0" kern="1200" dirty="0" smtClean="0">
                <a:solidFill>
                  <a:schemeClr val="tx1"/>
                </a:solidFill>
                <a:effectLst/>
                <a:latin typeface="+mn-lt"/>
                <a:ea typeface="+mn-ea"/>
                <a:cs typeface="+mn-cs"/>
              </a:rPr>
              <a:t>Years ago when King Hezekiah ruled, messengers from Babylon came to visit him. He was very proud of Israel and King Hezekiah showed them everything, all the treasures of the land. When Isaiah heard about this, he prophesied in </a:t>
            </a:r>
            <a:r>
              <a:rPr lang="en-US" sz="1200" b="0" i="0" kern="1200" dirty="0" smtClean="0">
                <a:solidFill>
                  <a:schemeClr val="tx1"/>
                </a:solidFill>
                <a:effectLst/>
                <a:latin typeface="+mn-lt"/>
                <a:ea typeface="+mn-ea"/>
                <a:cs typeface="+mn-cs"/>
                <a:hlinkClick r:id="rId12"/>
              </a:rPr>
              <a:t>Isaiah 39:5-8</a:t>
            </a:r>
            <a:r>
              <a:rPr lang="en-US" sz="1200" b="0" i="0" kern="1200" dirty="0" smtClean="0">
                <a:solidFill>
                  <a:schemeClr val="tx1"/>
                </a:solidFill>
                <a:effectLst/>
                <a:latin typeface="+mn-lt"/>
                <a:ea typeface="+mn-ea"/>
                <a:cs typeface="+mn-cs"/>
              </a:rPr>
              <a:t>that everything King Hezekiah so proudly displayed to the Babylonians would be taken away by them along with his countrymen. </a:t>
            </a:r>
            <a:r>
              <a:rPr lang="en-US" dirty="0" smtClean="0"/>
              <a:t/>
            </a:r>
            <a:br>
              <a:rPr lang="en-US" dirty="0" smtClean="0"/>
            </a:br>
            <a:r>
              <a:rPr lang="en-US" sz="1200" b="0" i="0" kern="1200" dirty="0" smtClean="0">
                <a:solidFill>
                  <a:schemeClr val="tx1"/>
                </a:solidFill>
                <a:effectLst/>
                <a:latin typeface="+mn-lt"/>
                <a:ea typeface="+mn-ea"/>
                <a:cs typeface="+mn-cs"/>
              </a:rPr>
              <a:t>Isaiah prophesied the capture of Daniel. </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Isaiah prophesied about Cyrus the Persian in </a:t>
            </a:r>
            <a:r>
              <a:rPr lang="en-US" sz="1200" b="0" i="0" kern="1200" dirty="0" smtClean="0">
                <a:solidFill>
                  <a:schemeClr val="tx1"/>
                </a:solidFill>
                <a:effectLst/>
                <a:latin typeface="+mn-lt"/>
                <a:ea typeface="+mn-ea"/>
                <a:cs typeface="+mn-cs"/>
                <a:hlinkClick r:id="rId13"/>
              </a:rPr>
              <a:t>Isaiah 44:28-45:4</a:t>
            </a:r>
            <a:r>
              <a:rPr lang="en-US" sz="1200" b="0" i="0" kern="1200" dirty="0" smtClean="0">
                <a:solidFill>
                  <a:schemeClr val="tx1"/>
                </a:solidFill>
                <a:effectLst/>
                <a:latin typeface="+mn-lt"/>
                <a:ea typeface="+mn-ea"/>
                <a:cs typeface="+mn-cs"/>
              </a:rPr>
              <a:t> more than 100 years before Cyrus was born. </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Isaiah proclaimed the fall of Babylon in </a:t>
            </a:r>
            <a:r>
              <a:rPr lang="en-US" sz="1200" b="0" i="0" kern="1200" dirty="0" smtClean="0">
                <a:solidFill>
                  <a:schemeClr val="tx1"/>
                </a:solidFill>
                <a:effectLst/>
                <a:latin typeface="+mn-lt"/>
                <a:ea typeface="+mn-ea"/>
                <a:cs typeface="+mn-cs"/>
                <a:hlinkClick r:id="rId14"/>
              </a:rPr>
              <a:t>Isaiah 13:1-14</a:t>
            </a:r>
            <a:r>
              <a:rPr lang="en-US"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hlinkClick r:id="rId15"/>
              </a:rPr>
              <a:t>21:1-17</a:t>
            </a:r>
            <a:r>
              <a:rPr lang="en-US" sz="1200" b="0" i="0" kern="1200" dirty="0" smtClean="0">
                <a:solidFill>
                  <a:schemeClr val="tx1"/>
                </a:solidFill>
                <a:effectLst/>
                <a:latin typeface="+mn-lt"/>
                <a:ea typeface="+mn-ea"/>
                <a:cs typeface="+mn-cs"/>
              </a:rPr>
              <a:t> and </a:t>
            </a:r>
            <a:r>
              <a:rPr lang="en-US" sz="1200" b="0" i="0" kern="1200" dirty="0" smtClean="0">
                <a:solidFill>
                  <a:schemeClr val="tx1"/>
                </a:solidFill>
                <a:effectLst/>
                <a:latin typeface="+mn-lt"/>
                <a:ea typeface="+mn-ea"/>
                <a:cs typeface="+mn-cs"/>
                <a:hlinkClick r:id="rId16"/>
              </a:rPr>
              <a:t>33:1-35</a:t>
            </a:r>
            <a:r>
              <a:rPr lang="en-US" sz="1200" b="0" i="0" kern="1200" dirty="0" smtClean="0">
                <a:solidFill>
                  <a:schemeClr val="tx1"/>
                </a:solidFill>
                <a:effectLst/>
                <a:latin typeface="+mn-lt"/>
                <a:ea typeface="+mn-ea"/>
                <a:cs typeface="+mn-cs"/>
              </a:rPr>
              <a:t>.</a:t>
            </a:r>
            <a:endParaRPr lang="en-US" b="0" i="0" dirty="0" smtClean="0"/>
          </a:p>
        </p:txBody>
      </p:sp>
      <p:sp>
        <p:nvSpPr>
          <p:cNvPr id="4" name="Slide Number Placeholder 3"/>
          <p:cNvSpPr>
            <a:spLocks noGrp="1"/>
          </p:cNvSpPr>
          <p:nvPr>
            <p:ph type="sldNum" sz="quarter" idx="10"/>
          </p:nvPr>
        </p:nvSpPr>
        <p:spPr/>
        <p:txBody>
          <a:bodyPr/>
          <a:lstStyle/>
          <a:p>
            <a:fld id="{18B5FEB1-3B5A-4609-BEDC-D5C1184E9C85}" type="slidenum">
              <a:rPr lang="en-US" smtClean="0"/>
              <a:t>6</a:t>
            </a:fld>
            <a:endParaRPr lang="en-US"/>
          </a:p>
        </p:txBody>
      </p:sp>
    </p:spTree>
    <p:extLst>
      <p:ext uri="{BB962C8B-B14F-4D97-AF65-F5344CB8AC3E}">
        <p14:creationId xmlns:p14="http://schemas.microsoft.com/office/powerpoint/2010/main" val="3056780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endParaRPr lang="en-US" b="0" i="0" dirty="0" smtClean="0"/>
          </a:p>
        </p:txBody>
      </p:sp>
      <p:sp>
        <p:nvSpPr>
          <p:cNvPr id="4" name="Slide Number Placeholder 3"/>
          <p:cNvSpPr>
            <a:spLocks noGrp="1"/>
          </p:cNvSpPr>
          <p:nvPr>
            <p:ph type="sldNum" sz="quarter" idx="10"/>
          </p:nvPr>
        </p:nvSpPr>
        <p:spPr/>
        <p:txBody>
          <a:bodyPr/>
          <a:lstStyle/>
          <a:p>
            <a:fld id="{18B5FEB1-3B5A-4609-BEDC-D5C1184E9C85}" type="slidenum">
              <a:rPr lang="en-US" smtClean="0"/>
              <a:t>7</a:t>
            </a:fld>
            <a:endParaRPr lang="en-US"/>
          </a:p>
        </p:txBody>
      </p:sp>
    </p:spTree>
    <p:extLst>
      <p:ext uri="{BB962C8B-B14F-4D97-AF65-F5344CB8AC3E}">
        <p14:creationId xmlns:p14="http://schemas.microsoft.com/office/powerpoint/2010/main" val="3056780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endParaRPr lang="en-US" b="0" i="0" dirty="0" smtClean="0"/>
          </a:p>
        </p:txBody>
      </p:sp>
      <p:sp>
        <p:nvSpPr>
          <p:cNvPr id="4" name="Slide Number Placeholder 3"/>
          <p:cNvSpPr>
            <a:spLocks noGrp="1"/>
          </p:cNvSpPr>
          <p:nvPr>
            <p:ph type="sldNum" sz="quarter" idx="10"/>
          </p:nvPr>
        </p:nvSpPr>
        <p:spPr/>
        <p:txBody>
          <a:bodyPr/>
          <a:lstStyle/>
          <a:p>
            <a:fld id="{18B5FEB1-3B5A-4609-BEDC-D5C1184E9C85}" type="slidenum">
              <a:rPr lang="en-US" smtClean="0"/>
              <a:t>8</a:t>
            </a:fld>
            <a:endParaRPr lang="en-US"/>
          </a:p>
        </p:txBody>
      </p:sp>
    </p:spTree>
    <p:extLst>
      <p:ext uri="{BB962C8B-B14F-4D97-AF65-F5344CB8AC3E}">
        <p14:creationId xmlns:p14="http://schemas.microsoft.com/office/powerpoint/2010/main" val="3056780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endParaRPr lang="en-US" b="0" i="0" dirty="0" smtClean="0"/>
          </a:p>
        </p:txBody>
      </p:sp>
      <p:sp>
        <p:nvSpPr>
          <p:cNvPr id="4" name="Slide Number Placeholder 3"/>
          <p:cNvSpPr>
            <a:spLocks noGrp="1"/>
          </p:cNvSpPr>
          <p:nvPr>
            <p:ph type="sldNum" sz="quarter" idx="10"/>
          </p:nvPr>
        </p:nvSpPr>
        <p:spPr/>
        <p:txBody>
          <a:bodyPr/>
          <a:lstStyle/>
          <a:p>
            <a:fld id="{18B5FEB1-3B5A-4609-BEDC-D5C1184E9C85}" type="slidenum">
              <a:rPr lang="en-US" smtClean="0"/>
              <a:t>9</a:t>
            </a:fld>
            <a:endParaRPr lang="en-US"/>
          </a:p>
        </p:txBody>
      </p:sp>
    </p:spTree>
    <p:extLst>
      <p:ext uri="{BB962C8B-B14F-4D97-AF65-F5344CB8AC3E}">
        <p14:creationId xmlns:p14="http://schemas.microsoft.com/office/powerpoint/2010/main" val="3056780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BFCAB8-1A36-43CE-871F-135FF1EB486A}" type="datetimeFigureOut">
              <a:rPr lang="en-US" smtClean="0"/>
              <a:t>3/14/2014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4238632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BFCAB8-1A36-43CE-871F-135FF1EB486A}" type="datetimeFigureOut">
              <a:rPr lang="en-US" smtClean="0"/>
              <a:t>3/14/2014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2604326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BFCAB8-1A36-43CE-871F-135FF1EB486A}" type="datetimeFigureOut">
              <a:rPr lang="en-US" smtClean="0"/>
              <a:t>3/14/2014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115536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BFCAB8-1A36-43CE-871F-135FF1EB486A}" type="datetimeFigureOut">
              <a:rPr lang="en-US" smtClean="0"/>
              <a:t>3/14/2014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1619614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BFCAB8-1A36-43CE-871F-135FF1EB486A}" type="datetimeFigureOut">
              <a:rPr lang="en-US" smtClean="0"/>
              <a:t>3/14/2014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401325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BFCAB8-1A36-43CE-871F-135FF1EB486A}" type="datetimeFigureOut">
              <a:rPr lang="en-US" smtClean="0"/>
              <a:t>3/14/2014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254951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BFCAB8-1A36-43CE-871F-135FF1EB486A}" type="datetimeFigureOut">
              <a:rPr lang="en-US" smtClean="0"/>
              <a:t>3/14/2014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3854331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BFCAB8-1A36-43CE-871F-135FF1EB486A}" type="datetimeFigureOut">
              <a:rPr lang="en-US" smtClean="0"/>
              <a:t>3/14/2014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3048667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BFCAB8-1A36-43CE-871F-135FF1EB486A}" type="datetimeFigureOut">
              <a:rPr lang="en-US" smtClean="0"/>
              <a:t>3/14/2014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3215595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BFCAB8-1A36-43CE-871F-135FF1EB486A}" type="datetimeFigureOut">
              <a:rPr lang="en-US" smtClean="0"/>
              <a:t>3/14/2014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3640600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BFCAB8-1A36-43CE-871F-135FF1EB486A}" type="datetimeFigureOut">
              <a:rPr lang="en-US" smtClean="0"/>
              <a:t>3/14/2014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62110-BED1-4468-A163-00F7A338B351}" type="slidenum">
              <a:rPr lang="en-US" smtClean="0"/>
              <a:t>‹#›</a:t>
            </a:fld>
            <a:endParaRPr lang="en-US"/>
          </a:p>
        </p:txBody>
      </p:sp>
    </p:spTree>
    <p:extLst>
      <p:ext uri="{BB962C8B-B14F-4D97-AF65-F5344CB8AC3E}">
        <p14:creationId xmlns:p14="http://schemas.microsoft.com/office/powerpoint/2010/main" val="2764344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EBFCAB8-1A36-43CE-871F-135FF1EB486A}" type="datetimeFigureOut">
              <a:rPr lang="en-US" smtClean="0"/>
              <a:t>3/14/2014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5962110-BED1-4468-A163-00F7A338B351}" type="slidenum">
              <a:rPr lang="en-US" smtClean="0"/>
              <a:t>‹#›</a:t>
            </a:fld>
            <a:endParaRPr lang="en-US"/>
          </a:p>
        </p:txBody>
      </p:sp>
    </p:spTree>
    <p:extLst>
      <p:ext uri="{BB962C8B-B14F-4D97-AF65-F5344CB8AC3E}">
        <p14:creationId xmlns:p14="http://schemas.microsoft.com/office/powerpoint/2010/main" val="2395494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5" name="Rectangle 4"/>
          <p:cNvSpPr/>
          <p:nvPr/>
        </p:nvSpPr>
        <p:spPr>
          <a:xfrm>
            <a:off x="0" y="545396"/>
            <a:ext cx="8229600" cy="3093154"/>
          </a:xfrm>
          <a:prstGeom prst="rect">
            <a:avLst/>
          </a:prstGeom>
        </p:spPr>
        <p:txBody>
          <a:bodyPr wrap="square">
            <a:spAutoFit/>
          </a:bodyPr>
          <a:lstStyle/>
          <a:p>
            <a:pPr marL="463550" indent="-344488">
              <a:spcAft>
                <a:spcPts val="600"/>
              </a:spcAft>
              <a:buFont typeface="+mj-lt"/>
              <a:buAutoNum type="arabicPeriod"/>
            </a:pPr>
            <a:r>
              <a:rPr lang="en-US" sz="2000" b="1" dirty="0" smtClean="0">
                <a:solidFill>
                  <a:srgbClr val="FFFF00"/>
                </a:solidFill>
              </a:rPr>
              <a:t>C</a:t>
            </a:r>
            <a:r>
              <a:rPr lang="en-US" sz="2000" dirty="0" smtClean="0">
                <a:solidFill>
                  <a:schemeClr val="bg1"/>
                </a:solidFill>
              </a:rPr>
              <a:t>reation</a:t>
            </a:r>
            <a:endParaRPr lang="en-US" sz="2000" dirty="0">
              <a:solidFill>
                <a:schemeClr val="bg1"/>
              </a:solidFill>
            </a:endParaRPr>
          </a:p>
          <a:p>
            <a:pPr marL="463550" indent="-344488">
              <a:spcAft>
                <a:spcPts val="600"/>
              </a:spcAft>
              <a:buFont typeface="+mj-lt"/>
              <a:buAutoNum type="arabicPeriod"/>
            </a:pPr>
            <a:r>
              <a:rPr lang="en-US" sz="2000" dirty="0" smtClean="0">
                <a:solidFill>
                  <a:srgbClr val="FFFF00"/>
                </a:solidFill>
              </a:rPr>
              <a:t>C</a:t>
            </a:r>
            <a:r>
              <a:rPr lang="en-US" sz="2000" dirty="0" smtClean="0">
                <a:solidFill>
                  <a:schemeClr val="bg1"/>
                </a:solidFill>
              </a:rPr>
              <a:t>ovenant</a:t>
            </a:r>
          </a:p>
          <a:p>
            <a:pPr marL="463550" indent="-344488">
              <a:spcAft>
                <a:spcPts val="600"/>
              </a:spcAft>
              <a:buFont typeface="+mj-lt"/>
              <a:buAutoNum type="arabicPeriod"/>
            </a:pPr>
            <a:r>
              <a:rPr lang="en-US" sz="2000" dirty="0" smtClean="0">
                <a:solidFill>
                  <a:srgbClr val="FFFF00"/>
                </a:solidFill>
              </a:rPr>
              <a:t>C</a:t>
            </a:r>
            <a:r>
              <a:rPr lang="en-US" sz="2000" dirty="0" smtClean="0">
                <a:solidFill>
                  <a:schemeClr val="bg1"/>
                </a:solidFill>
              </a:rPr>
              <a:t>onquest</a:t>
            </a:r>
          </a:p>
          <a:p>
            <a:pPr marL="463550" indent="-344488">
              <a:spcAft>
                <a:spcPts val="600"/>
              </a:spcAft>
              <a:buFont typeface="+mj-lt"/>
              <a:buAutoNum type="arabicPeriod"/>
            </a:pPr>
            <a:r>
              <a:rPr lang="en-US" sz="2000" dirty="0" smtClean="0">
                <a:solidFill>
                  <a:srgbClr val="FFFF00"/>
                </a:solidFill>
              </a:rPr>
              <a:t>‘</a:t>
            </a:r>
            <a:r>
              <a:rPr lang="en-US" sz="2000" dirty="0" err="1" smtClean="0">
                <a:solidFill>
                  <a:srgbClr val="FFFF00"/>
                </a:solidFill>
              </a:rPr>
              <a:t>C’</a:t>
            </a:r>
            <a:r>
              <a:rPr lang="en-US" sz="2000" dirty="0" err="1" smtClean="0">
                <a:solidFill>
                  <a:schemeClr val="bg1"/>
                </a:solidFill>
              </a:rPr>
              <a:t>ingdom</a:t>
            </a:r>
            <a:endParaRPr lang="en-US" sz="2000" dirty="0" smtClean="0">
              <a:solidFill>
                <a:schemeClr val="bg1"/>
              </a:solidFill>
            </a:endParaRPr>
          </a:p>
          <a:p>
            <a:pPr marL="463550" indent="-344488">
              <a:spcAft>
                <a:spcPts val="600"/>
              </a:spcAft>
              <a:buFont typeface="+mj-lt"/>
              <a:buAutoNum type="arabicPeriod"/>
            </a:pPr>
            <a:r>
              <a:rPr lang="en-US" sz="2000" dirty="0" smtClean="0">
                <a:solidFill>
                  <a:srgbClr val="FFFF00"/>
                </a:solidFill>
              </a:rPr>
              <a:t>C</a:t>
            </a:r>
            <a:r>
              <a:rPr lang="en-US" sz="2000" dirty="0" smtClean="0">
                <a:solidFill>
                  <a:schemeClr val="bg1"/>
                </a:solidFill>
              </a:rPr>
              <a:t>ollapse/Restoration</a:t>
            </a:r>
          </a:p>
          <a:p>
            <a:pPr marL="463550" indent="-344488">
              <a:spcAft>
                <a:spcPts val="600"/>
              </a:spcAft>
              <a:buFont typeface="+mj-lt"/>
              <a:buAutoNum type="arabicPeriod"/>
            </a:pPr>
            <a:r>
              <a:rPr lang="en-US" sz="2000" dirty="0" smtClean="0">
                <a:solidFill>
                  <a:srgbClr val="FFFF00"/>
                </a:solidFill>
              </a:rPr>
              <a:t>C</a:t>
            </a:r>
            <a:r>
              <a:rPr lang="en-US" sz="2000" dirty="0" smtClean="0">
                <a:solidFill>
                  <a:schemeClr val="bg1"/>
                </a:solidFill>
              </a:rPr>
              <a:t>hrist</a:t>
            </a:r>
          </a:p>
          <a:p>
            <a:pPr marL="463550" indent="-344488">
              <a:spcAft>
                <a:spcPts val="600"/>
              </a:spcAft>
              <a:buFont typeface="+mj-lt"/>
              <a:buAutoNum type="arabicPeriod"/>
            </a:pPr>
            <a:r>
              <a:rPr lang="en-US" sz="2000" dirty="0" smtClean="0">
                <a:solidFill>
                  <a:srgbClr val="FFFF00"/>
                </a:solidFill>
              </a:rPr>
              <a:t>C</a:t>
            </a:r>
            <a:r>
              <a:rPr lang="en-US" sz="2000" dirty="0" smtClean="0">
                <a:solidFill>
                  <a:schemeClr val="bg1"/>
                </a:solidFill>
              </a:rPr>
              <a:t>hurch</a:t>
            </a:r>
          </a:p>
          <a:p>
            <a:pPr marL="463550" indent="-344488">
              <a:spcAft>
                <a:spcPts val="600"/>
              </a:spcAft>
              <a:buFont typeface="+mj-lt"/>
              <a:buAutoNum type="arabicPeriod"/>
            </a:pPr>
            <a:r>
              <a:rPr lang="en-US" sz="2000" dirty="0" smtClean="0">
                <a:solidFill>
                  <a:srgbClr val="FFFF00"/>
                </a:solidFill>
              </a:rPr>
              <a:t>C</a:t>
            </a:r>
            <a:r>
              <a:rPr lang="en-US" sz="2000" dirty="0" smtClean="0">
                <a:solidFill>
                  <a:schemeClr val="bg1"/>
                </a:solidFill>
              </a:rPr>
              <a:t>ulmination</a:t>
            </a:r>
          </a:p>
        </p:txBody>
      </p:sp>
      <p:sp>
        <p:nvSpPr>
          <p:cNvPr id="7" name="Rectangle 6"/>
          <p:cNvSpPr/>
          <p:nvPr/>
        </p:nvSpPr>
        <p:spPr>
          <a:xfrm>
            <a:off x="0" y="-117336"/>
            <a:ext cx="7701275" cy="707886"/>
          </a:xfrm>
          <a:prstGeom prst="rect">
            <a:avLst/>
          </a:prstGeom>
        </p:spPr>
        <p:txBody>
          <a:bodyPr wrap="none">
            <a:spAutoFit/>
          </a:bodyPr>
          <a:lstStyle/>
          <a:p>
            <a:pPr marL="344488" indent="-344488">
              <a:tabLst>
                <a:tab pos="285750" algn="l"/>
              </a:tabLst>
            </a:pP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Basic Outline for “Seeing” the Bible</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0242" name="Picture 2" descr="C:\Users\Shawn\AppData\Local\Temp\SNAGHTML44d7e45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514350"/>
            <a:ext cx="6143447"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4491739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577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p:cNvSpPr/>
          <p:nvPr/>
        </p:nvSpPr>
        <p:spPr>
          <a:xfrm>
            <a:off x="0" y="-117336"/>
            <a:ext cx="2506520" cy="707886"/>
          </a:xfrm>
          <a:prstGeom prst="rect">
            <a:avLst/>
          </a:prstGeom>
        </p:spPr>
        <p:txBody>
          <a:bodyPr wrap="none">
            <a:spAutoFit/>
          </a:bodyPr>
          <a:lstStyle/>
          <a:p>
            <a:pPr marL="344488" indent="-344488">
              <a:tabLst>
                <a:tab pos="285750" algn="l"/>
              </a:tabLst>
            </a:pP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 Creation</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 name="Rectangle 1"/>
          <p:cNvSpPr/>
          <p:nvPr/>
        </p:nvSpPr>
        <p:spPr>
          <a:xfrm>
            <a:off x="2667000" y="4655463"/>
            <a:ext cx="6324600" cy="430887"/>
          </a:xfrm>
          <a:prstGeom prst="rect">
            <a:avLst/>
          </a:prstGeom>
        </p:spPr>
        <p:txBody>
          <a:bodyPr wrap="square">
            <a:spAutoFit/>
          </a:bodyPr>
          <a:lstStyle/>
          <a:p>
            <a:r>
              <a:rPr lang="en-US" sz="1100" b="1" dirty="0" smtClean="0">
                <a:solidFill>
                  <a:srgbClr val="FFC000"/>
                </a:solidFill>
              </a:rPr>
              <a:t>But God promised Messiah as early as Genesis </a:t>
            </a:r>
            <a:r>
              <a:rPr lang="en-US" sz="1100" b="1" dirty="0">
                <a:solidFill>
                  <a:srgbClr val="FFC000"/>
                </a:solidFill>
              </a:rPr>
              <a:t>3:15: </a:t>
            </a:r>
            <a:r>
              <a:rPr lang="en-US" sz="1100" b="1" dirty="0" smtClean="0">
                <a:solidFill>
                  <a:schemeClr val="bg1"/>
                </a:solidFill>
              </a:rPr>
              <a:t>“</a:t>
            </a:r>
            <a:r>
              <a:rPr lang="en-US" sz="1100" dirty="0" smtClean="0">
                <a:solidFill>
                  <a:schemeClr val="bg1"/>
                </a:solidFill>
              </a:rPr>
              <a:t>And </a:t>
            </a:r>
            <a:r>
              <a:rPr lang="en-US" sz="1100" dirty="0">
                <a:solidFill>
                  <a:schemeClr val="bg1"/>
                </a:solidFill>
              </a:rPr>
              <a:t>I will put enmity between you and the woman, and between your </a:t>
            </a:r>
            <a:r>
              <a:rPr lang="en-US" sz="1100" dirty="0" smtClean="0">
                <a:solidFill>
                  <a:schemeClr val="bg1"/>
                </a:solidFill>
              </a:rPr>
              <a:t>offspring (the serpent) </a:t>
            </a:r>
            <a:r>
              <a:rPr lang="en-US" sz="1100" dirty="0">
                <a:solidFill>
                  <a:schemeClr val="bg1"/>
                </a:solidFill>
              </a:rPr>
              <a:t>and </a:t>
            </a:r>
            <a:r>
              <a:rPr lang="en-US" sz="1100" dirty="0" smtClean="0">
                <a:solidFill>
                  <a:schemeClr val="bg1"/>
                </a:solidFill>
              </a:rPr>
              <a:t>hers; </a:t>
            </a:r>
            <a:r>
              <a:rPr lang="en-US" sz="1100" dirty="0">
                <a:solidFill>
                  <a:schemeClr val="bg1"/>
                </a:solidFill>
              </a:rPr>
              <a:t>he will crush your head, and you will strike his heel</a:t>
            </a:r>
            <a:r>
              <a:rPr lang="en-US" sz="1100" dirty="0" smtClean="0">
                <a:solidFill>
                  <a:schemeClr val="bg1"/>
                </a:solidFill>
              </a:rPr>
              <a:t>.” </a:t>
            </a:r>
            <a:endParaRPr lang="en-US" sz="1100" dirty="0">
              <a:solidFill>
                <a:schemeClr val="bg1"/>
              </a:solidFill>
            </a:endParaRPr>
          </a:p>
        </p:txBody>
      </p:sp>
      <p:sp>
        <p:nvSpPr>
          <p:cNvPr id="19" name="Rectangle 18"/>
          <p:cNvSpPr/>
          <p:nvPr/>
        </p:nvSpPr>
        <p:spPr>
          <a:xfrm>
            <a:off x="2099239" y="2495550"/>
            <a:ext cx="1438214" cy="461665"/>
          </a:xfrm>
          <a:prstGeom prst="rect">
            <a:avLst/>
          </a:prstGeom>
        </p:spPr>
        <p:txBody>
          <a:bodyPr wrap="none">
            <a:spAutoFit/>
          </a:bodyPr>
          <a:lstStyle/>
          <a:p>
            <a:r>
              <a:rPr lang="en-US" sz="2400" b="1" dirty="0" smtClean="0">
                <a:solidFill>
                  <a:srgbClr val="FFC000"/>
                </a:solidFill>
              </a:rPr>
              <a:t>The Flood</a:t>
            </a:r>
            <a:endParaRPr lang="en-US" sz="2400" dirty="0"/>
          </a:p>
        </p:txBody>
      </p:sp>
      <p:pic>
        <p:nvPicPr>
          <p:cNvPr id="1028" name="Picture 4" descr="C:\Users\Shawn\AppData\Local\Temp\SNAGHTML44ca1695.PNG"/>
          <p:cNvPicPr>
            <a:picLocks noChangeAspect="1" noChangeArrowheads="1"/>
          </p:cNvPicPr>
          <p:nvPr/>
        </p:nvPicPr>
        <p:blipFill rotWithShape="1">
          <a:blip r:embed="rId3">
            <a:extLst>
              <a:ext uri="{28A0092B-C50C-407E-A947-70E740481C1C}">
                <a14:useLocalDpi xmlns:a14="http://schemas.microsoft.com/office/drawing/2010/main" val="0"/>
              </a:ext>
            </a:extLst>
          </a:blip>
          <a:srcRect t="7375" b="14754"/>
          <a:stretch/>
        </p:blipFill>
        <p:spPr bwMode="auto">
          <a:xfrm>
            <a:off x="1066800" y="818902"/>
            <a:ext cx="3336446" cy="161607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423679" y="377574"/>
            <a:ext cx="1162113" cy="461665"/>
          </a:xfrm>
          <a:prstGeom prst="rect">
            <a:avLst/>
          </a:prstGeom>
        </p:spPr>
        <p:txBody>
          <a:bodyPr wrap="none">
            <a:spAutoFit/>
          </a:bodyPr>
          <a:lstStyle/>
          <a:p>
            <a:r>
              <a:rPr lang="en-US" sz="2400" b="1" dirty="0" smtClean="0">
                <a:solidFill>
                  <a:srgbClr val="FFC000"/>
                </a:solidFill>
              </a:rPr>
              <a:t>The Fall</a:t>
            </a:r>
            <a:endParaRPr lang="en-US" sz="2400" dirty="0"/>
          </a:p>
        </p:txBody>
      </p:sp>
      <p:pic>
        <p:nvPicPr>
          <p:cNvPr id="1030" name="Picture 6" descr="C:\Users\Shawn\AppData\Local\Temp\SNAGHTML44cca4b0.PNG"/>
          <p:cNvPicPr>
            <a:picLocks noChangeAspect="1" noChangeArrowheads="1"/>
          </p:cNvPicPr>
          <p:nvPr/>
        </p:nvPicPr>
        <p:blipFill rotWithShape="1">
          <a:blip r:embed="rId4">
            <a:extLst>
              <a:ext uri="{28A0092B-C50C-407E-A947-70E740481C1C}">
                <a14:useLocalDpi xmlns:a14="http://schemas.microsoft.com/office/drawing/2010/main" val="0"/>
              </a:ext>
            </a:extLst>
          </a:blip>
          <a:srcRect b="16755"/>
          <a:stretch/>
        </p:blipFill>
        <p:spPr bwMode="auto">
          <a:xfrm>
            <a:off x="4657725" y="834774"/>
            <a:ext cx="28860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Shawn\AppData\Local\Temp\SNAGHTML44d0b8cc.PNG"/>
          <p:cNvPicPr>
            <a:picLocks noChangeAspect="1" noChangeArrowheads="1"/>
          </p:cNvPicPr>
          <p:nvPr/>
        </p:nvPicPr>
        <p:blipFill rotWithShape="1">
          <a:blip r:embed="rId5">
            <a:extLst>
              <a:ext uri="{28A0092B-C50C-407E-A947-70E740481C1C}">
                <a14:useLocalDpi xmlns:a14="http://schemas.microsoft.com/office/drawing/2010/main" val="0"/>
              </a:ext>
            </a:extLst>
          </a:blip>
          <a:srcRect t="4272" b="35552"/>
          <a:stretch/>
        </p:blipFill>
        <p:spPr bwMode="auto">
          <a:xfrm>
            <a:off x="1143000" y="2957215"/>
            <a:ext cx="3260912" cy="1604873"/>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2189672" y="373109"/>
            <a:ext cx="1271567" cy="461665"/>
          </a:xfrm>
          <a:prstGeom prst="rect">
            <a:avLst/>
          </a:prstGeom>
        </p:spPr>
        <p:txBody>
          <a:bodyPr wrap="none">
            <a:spAutoFit/>
          </a:bodyPr>
          <a:lstStyle/>
          <a:p>
            <a:r>
              <a:rPr lang="en-US" sz="2400" b="1" dirty="0" smtClean="0">
                <a:solidFill>
                  <a:srgbClr val="FFC000"/>
                </a:solidFill>
              </a:rPr>
              <a:t>Creation</a:t>
            </a:r>
            <a:endParaRPr lang="en-US" sz="2400" dirty="0"/>
          </a:p>
        </p:txBody>
      </p:sp>
      <p:pic>
        <p:nvPicPr>
          <p:cNvPr id="2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0608" b="11488"/>
          <a:stretch/>
        </p:blipFill>
        <p:spPr bwMode="auto">
          <a:xfrm>
            <a:off x="4661833" y="2957215"/>
            <a:ext cx="2881967" cy="1604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4998336" y="2495550"/>
            <a:ext cx="2088264" cy="461665"/>
          </a:xfrm>
          <a:prstGeom prst="rect">
            <a:avLst/>
          </a:prstGeom>
        </p:spPr>
        <p:txBody>
          <a:bodyPr wrap="none">
            <a:spAutoFit/>
          </a:bodyPr>
          <a:lstStyle/>
          <a:p>
            <a:r>
              <a:rPr lang="en-US" sz="2400" b="1" dirty="0" smtClean="0">
                <a:solidFill>
                  <a:srgbClr val="FFC000"/>
                </a:solidFill>
              </a:rPr>
              <a:t>Tower of Babel</a:t>
            </a:r>
            <a:endParaRPr lang="en-US" sz="2400" dirty="0"/>
          </a:p>
        </p:txBody>
      </p:sp>
      <p:sp>
        <p:nvSpPr>
          <p:cNvPr id="18" name="Rectangle 17"/>
          <p:cNvSpPr/>
          <p:nvPr/>
        </p:nvSpPr>
        <p:spPr>
          <a:xfrm>
            <a:off x="304800" y="4705350"/>
            <a:ext cx="2751280" cy="307777"/>
          </a:xfrm>
          <a:prstGeom prst="rect">
            <a:avLst/>
          </a:prstGeom>
        </p:spPr>
        <p:txBody>
          <a:bodyPr wrap="square">
            <a:spAutoFit/>
          </a:bodyPr>
          <a:lstStyle/>
          <a:p>
            <a:r>
              <a:rPr lang="en-US" sz="1400" b="1" dirty="0" smtClean="0">
                <a:solidFill>
                  <a:srgbClr val="FFC000"/>
                </a:solidFill>
              </a:rPr>
              <a:t>Key Idea: </a:t>
            </a:r>
            <a:r>
              <a:rPr lang="en-US" sz="1400" b="1" dirty="0" smtClean="0">
                <a:solidFill>
                  <a:srgbClr val="00B0F0"/>
                </a:solidFill>
              </a:rPr>
              <a:t>Man’s Rebellion</a:t>
            </a:r>
            <a:endParaRPr lang="en-US" sz="1400" dirty="0">
              <a:solidFill>
                <a:srgbClr val="00B0F0"/>
              </a:solidFill>
            </a:endParaRPr>
          </a:p>
        </p:txBody>
      </p:sp>
    </p:spTree>
    <p:extLst>
      <p:ext uri="{BB962C8B-B14F-4D97-AF65-F5344CB8AC3E}">
        <p14:creationId xmlns:p14="http://schemas.microsoft.com/office/powerpoint/2010/main" val="41428326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6" name="Picture 4" descr="C:\Users\Shawn\AppData\Local\Temp\SNAGHTML43e8b6a6.PNG"/>
          <p:cNvPicPr>
            <a:picLocks noChangeAspect="1" noChangeArrowheads="1"/>
          </p:cNvPicPr>
          <p:nvPr/>
        </p:nvPicPr>
        <p:blipFill rotWithShape="1">
          <a:blip r:embed="rId3">
            <a:extLst>
              <a:ext uri="{28A0092B-C50C-407E-A947-70E740481C1C}">
                <a14:useLocalDpi xmlns:a14="http://schemas.microsoft.com/office/drawing/2010/main" val="0"/>
              </a:ext>
            </a:extLst>
          </a:blip>
          <a:srcRect r="18781"/>
          <a:stretch/>
        </p:blipFill>
        <p:spPr bwMode="auto">
          <a:xfrm>
            <a:off x="3010619" y="2362039"/>
            <a:ext cx="1866181" cy="278146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Shawn\AppData\Local\Temp\SNAGHTML43ed3e2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6363" y="3623364"/>
            <a:ext cx="3812837" cy="15391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Shawn\AppData\Local\Temp\SNAGHTML43e7cd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37" y="3028950"/>
            <a:ext cx="2775763" cy="2002047"/>
          </a:xfrm>
          <a:prstGeom prst="rect">
            <a:avLst/>
          </a:prstGeom>
          <a:solidFill>
            <a:srgbClr val="000000">
              <a:shade val="95000"/>
            </a:srgbClr>
          </a:solidFill>
          <a:ln w="127000" cap="sq">
            <a:solidFill>
              <a:srgbClr val="000000"/>
            </a:solidFill>
            <a:miter lim="800000"/>
          </a:ln>
          <a:effectLst>
            <a:outerShdw blurRad="254000" dist="190500" dir="2700000" sy="90000" algn="bl" rotWithShape="0">
              <a:srgbClr val="000000">
                <a:alpha val="40000"/>
              </a:srgbClr>
            </a:outerShdw>
          </a:effectLst>
          <a:extLst/>
        </p:spPr>
      </p:pic>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p:cNvSpPr/>
          <p:nvPr/>
        </p:nvSpPr>
        <p:spPr>
          <a:xfrm>
            <a:off x="0" y="-117336"/>
            <a:ext cx="2714461" cy="707886"/>
          </a:xfrm>
          <a:prstGeom prst="rect">
            <a:avLst/>
          </a:prstGeom>
        </p:spPr>
        <p:txBody>
          <a:bodyPr wrap="none">
            <a:spAutoFit/>
          </a:bodyPr>
          <a:lstStyle/>
          <a:p>
            <a:pPr marL="344488" indent="-344488">
              <a:tabLst>
                <a:tab pos="285750" algn="l"/>
              </a:tabLst>
            </a:pP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 Covenant</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 name="Rectangle 1"/>
          <p:cNvSpPr/>
          <p:nvPr/>
        </p:nvSpPr>
        <p:spPr>
          <a:xfrm>
            <a:off x="0" y="590550"/>
            <a:ext cx="4572000" cy="2062103"/>
          </a:xfrm>
          <a:prstGeom prst="rect">
            <a:avLst/>
          </a:prstGeom>
        </p:spPr>
        <p:txBody>
          <a:bodyPr>
            <a:spAutoFit/>
          </a:bodyPr>
          <a:lstStyle/>
          <a:p>
            <a:r>
              <a:rPr lang="en-US" sz="1600" b="1" dirty="0">
                <a:solidFill>
                  <a:srgbClr val="FFC000"/>
                </a:solidFill>
              </a:rPr>
              <a:t>Genesis 12:1–3: </a:t>
            </a:r>
            <a:r>
              <a:rPr lang="en-US" sz="1600" dirty="0">
                <a:solidFill>
                  <a:schemeClr val="bg1"/>
                </a:solidFill>
              </a:rPr>
              <a:t>The </a:t>
            </a:r>
            <a:r>
              <a:rPr lang="en-US" sz="1600" cap="small" dirty="0">
                <a:solidFill>
                  <a:schemeClr val="bg1"/>
                </a:solidFill>
              </a:rPr>
              <a:t>Lord</a:t>
            </a:r>
            <a:r>
              <a:rPr lang="en-US" sz="1600" dirty="0">
                <a:solidFill>
                  <a:schemeClr val="bg1"/>
                </a:solidFill>
              </a:rPr>
              <a:t> had said to Abram, “Leave your country, your people and your father’s household and go to the land I will show you. “</a:t>
            </a:r>
            <a:r>
              <a:rPr lang="en-US" sz="1600" b="1" dirty="0">
                <a:solidFill>
                  <a:srgbClr val="00B0F0"/>
                </a:solidFill>
              </a:rPr>
              <a:t>I will make you into a great nation </a:t>
            </a:r>
            <a:r>
              <a:rPr lang="en-US" sz="1600" dirty="0">
                <a:solidFill>
                  <a:schemeClr val="bg1"/>
                </a:solidFill>
              </a:rPr>
              <a:t>and I will bless you; I will make your name great, and you will be a blessing. I will bless those who bless you, and whoever curses you I will curse; and all peoples on earth will be blessed through you.” </a:t>
            </a:r>
          </a:p>
        </p:txBody>
      </p:sp>
      <p:sp>
        <p:nvSpPr>
          <p:cNvPr id="3" name="Rectangle 2"/>
          <p:cNvSpPr/>
          <p:nvPr/>
        </p:nvSpPr>
        <p:spPr>
          <a:xfrm>
            <a:off x="5410200" y="-19050"/>
            <a:ext cx="1203727" cy="369332"/>
          </a:xfrm>
          <a:prstGeom prst="rect">
            <a:avLst/>
          </a:prstGeom>
        </p:spPr>
        <p:txBody>
          <a:bodyPr wrap="none">
            <a:spAutoFit/>
          </a:bodyPr>
          <a:lstStyle/>
          <a:p>
            <a:r>
              <a:rPr lang="en-US" b="1" dirty="0" smtClean="0">
                <a:solidFill>
                  <a:srgbClr val="FFC000"/>
                </a:solidFill>
              </a:rPr>
              <a:t>Key Events</a:t>
            </a:r>
            <a:endParaRPr lang="en-US" dirty="0"/>
          </a:p>
        </p:txBody>
      </p:sp>
      <p:pic>
        <p:nvPicPr>
          <p:cNvPr id="3078" name="Picture 6" descr="C:\Users\Shawn\AppData\Local\Temp\SNAGHTML43eca48d.PNG"/>
          <p:cNvPicPr>
            <a:picLocks noChangeAspect="1" noChangeArrowheads="1"/>
          </p:cNvPicPr>
          <p:nvPr/>
        </p:nvPicPr>
        <p:blipFill rotWithShape="1">
          <a:blip r:embed="rId6">
            <a:extLst>
              <a:ext uri="{28A0092B-C50C-407E-A947-70E740481C1C}">
                <a14:useLocalDpi xmlns:a14="http://schemas.microsoft.com/office/drawing/2010/main" val="0"/>
              </a:ext>
            </a:extLst>
          </a:blip>
          <a:srcRect t="18114"/>
          <a:stretch/>
        </p:blipFill>
        <p:spPr bwMode="auto">
          <a:xfrm>
            <a:off x="4648200" y="1962150"/>
            <a:ext cx="2156256" cy="1601278"/>
          </a:xfrm>
          <a:prstGeom prst="rect">
            <a:avLst/>
          </a:prstGeom>
          <a:solidFill>
            <a:srgbClr val="000000">
              <a:shade val="95000"/>
            </a:srgbClr>
          </a:solidFill>
          <a:ln w="127000" cap="sq">
            <a:solidFill>
              <a:srgbClr val="000000"/>
            </a:solidFill>
            <a:miter lim="800000"/>
          </a:ln>
          <a:effectLst>
            <a:outerShdw blurRad="254000" dist="190500" dir="2700000" sy="90000" algn="bl" rotWithShape="0">
              <a:srgbClr val="000000">
                <a:alpha val="40000"/>
              </a:srgbClr>
            </a:outerShdw>
          </a:effectLst>
          <a:extLst/>
        </p:spPr>
      </p:pic>
      <p:pic>
        <p:nvPicPr>
          <p:cNvPr id="3082" name="Picture 10" descr="C:\Users\Shawn\AppData\Local\Temp\SNAGHTML43f11baf.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5200" y="1581150"/>
            <a:ext cx="1657658" cy="2171299"/>
          </a:xfrm>
          <a:prstGeom prst="rect">
            <a:avLst/>
          </a:prstGeom>
          <a:solidFill>
            <a:srgbClr val="000000">
              <a:shade val="95000"/>
            </a:srgbClr>
          </a:solidFill>
          <a:ln w="127000" cap="sq">
            <a:solidFill>
              <a:srgbClr val="000000"/>
            </a:solidFill>
            <a:miter lim="800000"/>
          </a:ln>
          <a:effectLst>
            <a:outerShdw blurRad="254000" dist="190500" dir="2700000" sy="90000" algn="bl" rotWithShape="0">
              <a:srgbClr val="000000">
                <a:alpha val="40000"/>
              </a:srgbClr>
            </a:outerShdw>
          </a:effectLst>
          <a:extLst/>
        </p:spPr>
      </p:pic>
      <p:sp>
        <p:nvSpPr>
          <p:cNvPr id="8" name="Rectangle 7"/>
          <p:cNvSpPr/>
          <p:nvPr/>
        </p:nvSpPr>
        <p:spPr>
          <a:xfrm>
            <a:off x="5410200" y="209550"/>
            <a:ext cx="3657600" cy="1754326"/>
          </a:xfrm>
          <a:prstGeom prst="rect">
            <a:avLst/>
          </a:prstGeom>
        </p:spPr>
        <p:txBody>
          <a:bodyPr wrap="square">
            <a:spAutoFit/>
          </a:bodyPr>
          <a:lstStyle/>
          <a:p>
            <a:pPr marL="285750" indent="-285750">
              <a:buFont typeface="Arial" pitchFamily="34" charset="0"/>
              <a:buChar char="•"/>
            </a:pPr>
            <a:r>
              <a:rPr lang="en-US" dirty="0" smtClean="0">
                <a:solidFill>
                  <a:schemeClr val="bg1"/>
                </a:solidFill>
              </a:rPr>
              <a:t>Abraham / Isaac / Jacob</a:t>
            </a:r>
          </a:p>
          <a:p>
            <a:pPr marL="285750" indent="-285750">
              <a:buFont typeface="Arial" pitchFamily="34" charset="0"/>
              <a:buChar char="•"/>
            </a:pPr>
            <a:r>
              <a:rPr lang="en-US" dirty="0" smtClean="0">
                <a:solidFill>
                  <a:schemeClr val="bg1"/>
                </a:solidFill>
              </a:rPr>
              <a:t>Brothers sell Joseph into Egypt</a:t>
            </a:r>
          </a:p>
          <a:p>
            <a:pPr marL="285750" indent="-285750">
              <a:buFont typeface="Arial" pitchFamily="34" charset="0"/>
              <a:buChar char="•"/>
            </a:pPr>
            <a:r>
              <a:rPr lang="en-US" dirty="0" smtClean="0">
                <a:solidFill>
                  <a:schemeClr val="bg1"/>
                </a:solidFill>
              </a:rPr>
              <a:t>Slaves for 400 years</a:t>
            </a:r>
          </a:p>
          <a:p>
            <a:pPr marL="285750" indent="-285750">
              <a:buFont typeface="Arial" pitchFamily="34" charset="0"/>
              <a:buChar char="•"/>
            </a:pPr>
            <a:r>
              <a:rPr lang="en-US" dirty="0" smtClean="0">
                <a:solidFill>
                  <a:schemeClr val="bg1"/>
                </a:solidFill>
              </a:rPr>
              <a:t>Moses delivers people (plagues)</a:t>
            </a:r>
          </a:p>
          <a:p>
            <a:pPr marL="285750" indent="-285750">
              <a:buFont typeface="Arial" pitchFamily="34" charset="0"/>
              <a:buChar char="•"/>
            </a:pPr>
            <a:r>
              <a:rPr lang="en-US" dirty="0" smtClean="0">
                <a:solidFill>
                  <a:schemeClr val="bg1"/>
                </a:solidFill>
              </a:rPr>
              <a:t>God gives Law</a:t>
            </a:r>
          </a:p>
          <a:p>
            <a:pPr marL="285750" indent="-285750">
              <a:buFont typeface="Arial" pitchFamily="34" charset="0"/>
              <a:buChar char="•"/>
            </a:pPr>
            <a:r>
              <a:rPr lang="en-US" dirty="0" smtClean="0">
                <a:solidFill>
                  <a:schemeClr val="bg1"/>
                </a:solidFill>
              </a:rPr>
              <a:t>The Tabernacle</a:t>
            </a:r>
            <a:endParaRPr lang="en-US" dirty="0">
              <a:solidFill>
                <a:schemeClr val="bg1"/>
              </a:solidFill>
            </a:endParaRPr>
          </a:p>
        </p:txBody>
      </p:sp>
    </p:spTree>
    <p:extLst>
      <p:ext uri="{BB962C8B-B14F-4D97-AF65-F5344CB8AC3E}">
        <p14:creationId xmlns:p14="http://schemas.microsoft.com/office/powerpoint/2010/main" val="42929588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090" r="25204"/>
          <a:stretch/>
        </p:blipFill>
        <p:spPr bwMode="auto">
          <a:xfrm>
            <a:off x="5325374" y="0"/>
            <a:ext cx="3818626" cy="2679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9926"/>
          <a:stretch/>
        </p:blipFill>
        <p:spPr bwMode="auto">
          <a:xfrm>
            <a:off x="4810675" y="2272741"/>
            <a:ext cx="4333325" cy="2889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0" y="1220611"/>
            <a:ext cx="4572000" cy="268984"/>
          </a:xfrm>
          <a:prstGeom prst="rect">
            <a:avLst/>
          </a:prstGeom>
        </p:spPr>
        <p:txBody>
          <a:bodyPr>
            <a:spAutoFit/>
          </a:bodyPr>
          <a:lstStyle/>
          <a:p>
            <a:pPr>
              <a:lnSpc>
                <a:spcPct val="80000"/>
              </a:lnSpc>
              <a:defRPr/>
            </a:pPr>
            <a:endParaRPr lang="en-US" sz="1400" b="1" dirty="0"/>
          </a:p>
        </p:txBody>
      </p:sp>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p:cNvSpPr/>
          <p:nvPr/>
        </p:nvSpPr>
        <p:spPr>
          <a:xfrm>
            <a:off x="0" y="-117336"/>
            <a:ext cx="2705228" cy="707886"/>
          </a:xfrm>
          <a:prstGeom prst="rect">
            <a:avLst/>
          </a:prstGeom>
        </p:spPr>
        <p:txBody>
          <a:bodyPr wrap="none">
            <a:spAutoFit/>
          </a:bodyPr>
          <a:lstStyle/>
          <a:p>
            <a:pPr marL="344488" indent="-344488">
              <a:tabLst>
                <a:tab pos="285750" algn="l"/>
              </a:tabLst>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a:t>
            </a: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Conquest</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 name="Rectangle 1"/>
          <p:cNvSpPr/>
          <p:nvPr/>
        </p:nvSpPr>
        <p:spPr>
          <a:xfrm>
            <a:off x="152399" y="666750"/>
            <a:ext cx="4572001" cy="2246769"/>
          </a:xfrm>
          <a:prstGeom prst="rect">
            <a:avLst/>
          </a:prstGeom>
        </p:spPr>
        <p:txBody>
          <a:bodyPr wrap="square">
            <a:spAutoFit/>
          </a:bodyPr>
          <a:lstStyle/>
          <a:p>
            <a:r>
              <a:rPr lang="en-US" sz="1400" b="1" dirty="0">
                <a:solidFill>
                  <a:srgbClr val="FFC000"/>
                </a:solidFill>
              </a:rPr>
              <a:t>Deuteronomy 1:6–8: </a:t>
            </a:r>
            <a:r>
              <a:rPr lang="en-US" sz="1400" dirty="0">
                <a:solidFill>
                  <a:schemeClr val="bg1"/>
                </a:solidFill>
              </a:rPr>
              <a:t>The </a:t>
            </a:r>
            <a:r>
              <a:rPr lang="en-US" sz="1400" cap="small" dirty="0">
                <a:solidFill>
                  <a:schemeClr val="bg1"/>
                </a:solidFill>
              </a:rPr>
              <a:t>Lord</a:t>
            </a:r>
            <a:r>
              <a:rPr lang="en-US" sz="1400" dirty="0">
                <a:solidFill>
                  <a:schemeClr val="bg1"/>
                </a:solidFill>
              </a:rPr>
              <a:t> our God said to us at </a:t>
            </a:r>
            <a:r>
              <a:rPr lang="en-US" sz="1400" dirty="0" err="1">
                <a:solidFill>
                  <a:schemeClr val="bg1"/>
                </a:solidFill>
              </a:rPr>
              <a:t>Horeb</a:t>
            </a:r>
            <a:r>
              <a:rPr lang="en-US" sz="1400" dirty="0">
                <a:solidFill>
                  <a:schemeClr val="bg1"/>
                </a:solidFill>
              </a:rPr>
              <a:t>, “You have stayed long enough at this mountain. Break camp and advance into the hill country of the Amorites; go to all the neighboring peoples in the </a:t>
            </a:r>
            <a:r>
              <a:rPr lang="en-US" sz="1400" dirty="0" err="1">
                <a:solidFill>
                  <a:schemeClr val="bg1"/>
                </a:solidFill>
              </a:rPr>
              <a:t>Arabah</a:t>
            </a:r>
            <a:r>
              <a:rPr lang="en-US" sz="1400" dirty="0">
                <a:solidFill>
                  <a:schemeClr val="bg1"/>
                </a:solidFill>
              </a:rPr>
              <a:t>, in the mountains, in the western foothills, in the Negev and along the coast, to the land of the Canaanites and to Lebanon, as far as the great river, the Euphrates. </a:t>
            </a:r>
            <a:r>
              <a:rPr lang="en-US" sz="1400" b="1" dirty="0">
                <a:solidFill>
                  <a:srgbClr val="00B0F0"/>
                </a:solidFill>
              </a:rPr>
              <a:t>See, I have given you this land.</a:t>
            </a:r>
            <a:r>
              <a:rPr lang="en-US" sz="1400" dirty="0">
                <a:solidFill>
                  <a:srgbClr val="00B0F0"/>
                </a:solidFill>
              </a:rPr>
              <a:t> </a:t>
            </a:r>
            <a:r>
              <a:rPr lang="en-US" sz="1400" dirty="0">
                <a:solidFill>
                  <a:schemeClr val="bg1"/>
                </a:solidFill>
              </a:rPr>
              <a:t>Go in and take possession of the land that the </a:t>
            </a:r>
            <a:r>
              <a:rPr lang="en-US" sz="1400" cap="small" dirty="0">
                <a:solidFill>
                  <a:schemeClr val="bg1"/>
                </a:solidFill>
              </a:rPr>
              <a:t>Lord</a:t>
            </a:r>
            <a:r>
              <a:rPr lang="en-US" sz="1400" dirty="0">
                <a:solidFill>
                  <a:schemeClr val="bg1"/>
                </a:solidFill>
              </a:rPr>
              <a:t> swore he would give to your fathers—to Abraham, Isaac and Jacob—and to their descendants after them.” </a:t>
            </a:r>
          </a:p>
        </p:txBody>
      </p:sp>
      <p:sp>
        <p:nvSpPr>
          <p:cNvPr id="10" name="Rectangle 3"/>
          <p:cNvSpPr>
            <a:spLocks noChangeArrowheads="1"/>
          </p:cNvSpPr>
          <p:nvPr/>
        </p:nvSpPr>
        <p:spPr bwMode="auto">
          <a:xfrm>
            <a:off x="7306574" y="719076"/>
            <a:ext cx="1295400" cy="893939"/>
          </a:xfrm>
          <a:prstGeom prst="rect">
            <a:avLst/>
          </a:prstGeom>
          <a:noFill/>
          <a:ln w="9525" algn="ctr">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5" name="Straight Arrow Connector 4"/>
          <p:cNvCxnSpPr/>
          <p:nvPr/>
        </p:nvCxnSpPr>
        <p:spPr>
          <a:xfrm>
            <a:off x="5867400" y="4019550"/>
            <a:ext cx="1600200" cy="340519"/>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5" name="Straight Arrow Connector 14"/>
          <p:cNvCxnSpPr/>
          <p:nvPr/>
        </p:nvCxnSpPr>
        <p:spPr>
          <a:xfrm flipV="1">
            <a:off x="7543800" y="3717645"/>
            <a:ext cx="609600" cy="64242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1" name="Rectangle 20"/>
          <p:cNvSpPr/>
          <p:nvPr/>
        </p:nvSpPr>
        <p:spPr>
          <a:xfrm>
            <a:off x="228600" y="3532822"/>
            <a:ext cx="3505200" cy="1477328"/>
          </a:xfrm>
          <a:prstGeom prst="rect">
            <a:avLst/>
          </a:prstGeom>
        </p:spPr>
        <p:txBody>
          <a:bodyPr wrap="square">
            <a:spAutoFit/>
          </a:bodyPr>
          <a:lstStyle/>
          <a:p>
            <a:pPr marL="285750" indent="-285750">
              <a:buFont typeface="Arial" pitchFamily="34" charset="0"/>
              <a:buChar char="•"/>
            </a:pPr>
            <a:r>
              <a:rPr lang="en-US" dirty="0" smtClean="0">
                <a:solidFill>
                  <a:schemeClr val="bg1"/>
                </a:solidFill>
              </a:rPr>
              <a:t>Spies spy out land</a:t>
            </a:r>
          </a:p>
          <a:p>
            <a:pPr marL="285750" indent="-285750">
              <a:buFont typeface="Arial" pitchFamily="34" charset="0"/>
              <a:buChar char="•"/>
            </a:pPr>
            <a:r>
              <a:rPr lang="en-US" dirty="0" smtClean="0">
                <a:solidFill>
                  <a:schemeClr val="bg1"/>
                </a:solidFill>
              </a:rPr>
              <a:t>People don’t believe </a:t>
            </a:r>
          </a:p>
          <a:p>
            <a:pPr marL="285750" indent="-285750">
              <a:buFont typeface="Arial" pitchFamily="34" charset="0"/>
              <a:buChar char="•"/>
            </a:pPr>
            <a:r>
              <a:rPr lang="en-US" dirty="0" smtClean="0">
                <a:solidFill>
                  <a:schemeClr val="bg1"/>
                </a:solidFill>
              </a:rPr>
              <a:t>40 years of wandering</a:t>
            </a:r>
          </a:p>
          <a:p>
            <a:pPr marL="285750" indent="-285750">
              <a:buFont typeface="Arial" pitchFamily="34" charset="0"/>
              <a:buChar char="•"/>
            </a:pPr>
            <a:r>
              <a:rPr lang="en-US" dirty="0" smtClean="0">
                <a:solidFill>
                  <a:schemeClr val="bg1"/>
                </a:solidFill>
              </a:rPr>
              <a:t>Joshua leads new generation in</a:t>
            </a:r>
          </a:p>
          <a:p>
            <a:pPr marL="285750" indent="-285750">
              <a:buFont typeface="Arial" pitchFamily="34" charset="0"/>
              <a:buChar char="•"/>
            </a:pPr>
            <a:r>
              <a:rPr lang="en-US" dirty="0" smtClean="0">
                <a:solidFill>
                  <a:schemeClr val="bg1"/>
                </a:solidFill>
              </a:rPr>
              <a:t>Various judges (leaders)</a:t>
            </a:r>
            <a:endParaRPr lang="en-US" dirty="0">
              <a:solidFill>
                <a:schemeClr val="bg1"/>
              </a:solidFill>
            </a:endParaRPr>
          </a:p>
        </p:txBody>
      </p:sp>
      <p:sp>
        <p:nvSpPr>
          <p:cNvPr id="22" name="Rectangle 21"/>
          <p:cNvSpPr/>
          <p:nvPr/>
        </p:nvSpPr>
        <p:spPr>
          <a:xfrm>
            <a:off x="228600" y="3163490"/>
            <a:ext cx="1203727" cy="369332"/>
          </a:xfrm>
          <a:prstGeom prst="rect">
            <a:avLst/>
          </a:prstGeom>
        </p:spPr>
        <p:txBody>
          <a:bodyPr wrap="none">
            <a:spAutoFit/>
          </a:bodyPr>
          <a:lstStyle/>
          <a:p>
            <a:r>
              <a:rPr lang="en-US" b="1" dirty="0" smtClean="0">
                <a:solidFill>
                  <a:srgbClr val="FFC000"/>
                </a:solidFill>
              </a:rPr>
              <a:t>Key Events</a:t>
            </a:r>
            <a:endParaRPr lang="en-US" dirty="0"/>
          </a:p>
        </p:txBody>
      </p:sp>
    </p:spTree>
    <p:extLst>
      <p:ext uri="{BB962C8B-B14F-4D97-AF65-F5344CB8AC3E}">
        <p14:creationId xmlns:p14="http://schemas.microsoft.com/office/powerpoint/2010/main" val="355149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9" name="Picture 9" descr="C:\Users\Shawn\AppData\Local\Temp\SNAGHTML445046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308" y="2698075"/>
            <a:ext cx="2888892" cy="23120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p:cNvSpPr/>
          <p:nvPr/>
        </p:nvSpPr>
        <p:spPr>
          <a:xfrm>
            <a:off x="0" y="-117336"/>
            <a:ext cx="2858283" cy="707886"/>
          </a:xfrm>
          <a:prstGeom prst="rect">
            <a:avLst/>
          </a:prstGeom>
        </p:spPr>
        <p:txBody>
          <a:bodyPr wrap="none">
            <a:spAutoFit/>
          </a:bodyPr>
          <a:lstStyle/>
          <a:p>
            <a:pPr marL="344488" indent="-344488">
              <a:tabLst>
                <a:tab pos="285750" algn="l"/>
              </a:tabLst>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4</a:t>
            </a: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C’ingdom</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 name="Rectangle 1"/>
          <p:cNvSpPr/>
          <p:nvPr/>
        </p:nvSpPr>
        <p:spPr>
          <a:xfrm>
            <a:off x="1" y="514350"/>
            <a:ext cx="4114800" cy="2031325"/>
          </a:xfrm>
          <a:prstGeom prst="rect">
            <a:avLst/>
          </a:prstGeom>
        </p:spPr>
        <p:txBody>
          <a:bodyPr wrap="square">
            <a:spAutoFit/>
          </a:bodyPr>
          <a:lstStyle/>
          <a:p>
            <a:r>
              <a:rPr lang="en-US" sz="1400" b="1" dirty="0">
                <a:solidFill>
                  <a:srgbClr val="FFC000"/>
                </a:solidFill>
              </a:rPr>
              <a:t>1 Samuel 8:4–7: </a:t>
            </a:r>
            <a:r>
              <a:rPr lang="en-US" sz="1400" dirty="0">
                <a:solidFill>
                  <a:schemeClr val="bg1"/>
                </a:solidFill>
              </a:rPr>
              <a:t>So all the elders of Israel gathered together and came to Samuel at Ramah. They said to him, “You are old, and your sons do not walk in your ways; now </a:t>
            </a:r>
            <a:r>
              <a:rPr lang="en-US" sz="1400" b="1" dirty="0">
                <a:solidFill>
                  <a:srgbClr val="00B0F0"/>
                </a:solidFill>
              </a:rPr>
              <a:t>appoint a king to lead us</a:t>
            </a:r>
            <a:r>
              <a:rPr lang="en-US" sz="1400" dirty="0">
                <a:solidFill>
                  <a:schemeClr val="bg1"/>
                </a:solidFill>
              </a:rPr>
              <a:t>, such as all the other nations have.” But when they said, “Give us a king to lead us,” this displeased Samuel; so he prayed to the </a:t>
            </a:r>
            <a:r>
              <a:rPr lang="en-US" sz="1400" cap="small" dirty="0">
                <a:solidFill>
                  <a:schemeClr val="bg1"/>
                </a:solidFill>
              </a:rPr>
              <a:t>Lord</a:t>
            </a:r>
            <a:r>
              <a:rPr lang="en-US" sz="1400" dirty="0">
                <a:solidFill>
                  <a:schemeClr val="bg1"/>
                </a:solidFill>
              </a:rPr>
              <a:t>. And the </a:t>
            </a:r>
            <a:r>
              <a:rPr lang="en-US" sz="1400" cap="small" dirty="0">
                <a:solidFill>
                  <a:schemeClr val="bg1"/>
                </a:solidFill>
              </a:rPr>
              <a:t>Lord</a:t>
            </a:r>
            <a:r>
              <a:rPr lang="en-US" sz="1400" dirty="0">
                <a:solidFill>
                  <a:schemeClr val="bg1"/>
                </a:solidFill>
              </a:rPr>
              <a:t> told him: “Listen to all that the people are saying to you; it is not you they have rejected, but they have rejected me as their king. </a:t>
            </a:r>
          </a:p>
        </p:txBody>
      </p:sp>
      <p:sp>
        <p:nvSpPr>
          <p:cNvPr id="21" name="Rectangle 20"/>
          <p:cNvSpPr/>
          <p:nvPr/>
        </p:nvSpPr>
        <p:spPr>
          <a:xfrm>
            <a:off x="4267200" y="285750"/>
            <a:ext cx="3505200" cy="738664"/>
          </a:xfrm>
          <a:prstGeom prst="rect">
            <a:avLst/>
          </a:prstGeom>
        </p:spPr>
        <p:txBody>
          <a:bodyPr wrap="square">
            <a:spAutoFit/>
          </a:bodyPr>
          <a:lstStyle/>
          <a:p>
            <a:pPr marL="285750" indent="-285750">
              <a:buFont typeface="Arial" pitchFamily="34" charset="0"/>
              <a:buChar char="•"/>
            </a:pPr>
            <a:r>
              <a:rPr lang="en-US" sz="1400" dirty="0" smtClean="0">
                <a:solidFill>
                  <a:schemeClr val="bg1"/>
                </a:solidFill>
              </a:rPr>
              <a:t>King Saul’s unfaithfulness</a:t>
            </a:r>
          </a:p>
          <a:p>
            <a:pPr marL="285750" indent="-285750">
              <a:buFont typeface="Arial" pitchFamily="34" charset="0"/>
              <a:buChar char="•"/>
            </a:pPr>
            <a:r>
              <a:rPr lang="en-US" sz="1400" dirty="0" smtClean="0">
                <a:solidFill>
                  <a:schemeClr val="bg1"/>
                </a:solidFill>
              </a:rPr>
              <a:t>Rise of David</a:t>
            </a:r>
          </a:p>
          <a:p>
            <a:pPr marL="285750" indent="-285750">
              <a:buFont typeface="Arial" pitchFamily="34" charset="0"/>
              <a:buChar char="•"/>
            </a:pPr>
            <a:r>
              <a:rPr lang="en-US" sz="1400" dirty="0" smtClean="0">
                <a:solidFill>
                  <a:schemeClr val="bg1"/>
                </a:solidFill>
              </a:rPr>
              <a:t>David / Bathsheba</a:t>
            </a:r>
          </a:p>
        </p:txBody>
      </p:sp>
      <p:sp>
        <p:nvSpPr>
          <p:cNvPr id="22" name="Rectangle 21"/>
          <p:cNvSpPr/>
          <p:nvPr/>
        </p:nvSpPr>
        <p:spPr>
          <a:xfrm>
            <a:off x="4267200" y="-19050"/>
            <a:ext cx="1203727" cy="369332"/>
          </a:xfrm>
          <a:prstGeom prst="rect">
            <a:avLst/>
          </a:prstGeom>
        </p:spPr>
        <p:txBody>
          <a:bodyPr wrap="none">
            <a:spAutoFit/>
          </a:bodyPr>
          <a:lstStyle/>
          <a:p>
            <a:r>
              <a:rPr lang="en-US" b="1" dirty="0" smtClean="0">
                <a:solidFill>
                  <a:srgbClr val="FFC000"/>
                </a:solidFill>
              </a:rPr>
              <a:t>Key Events</a:t>
            </a:r>
            <a:endParaRPr lang="en-US" dirty="0"/>
          </a:p>
        </p:txBody>
      </p:sp>
      <p:pic>
        <p:nvPicPr>
          <p:cNvPr id="5122" name="Picture 2" descr="C:\Users\Shawn\AppData\Local\Temp\SNAGHTML442fe7a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78144"/>
            <a:ext cx="1677877" cy="16844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p:cNvSpPr>
            <a:spLocks noChangeArrowheads="1"/>
          </p:cNvSpPr>
          <p:nvPr/>
        </p:nvSpPr>
        <p:spPr bwMode="auto">
          <a:xfrm>
            <a:off x="3454400" y="11795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6"/>
          <p:cNvSpPr>
            <a:spLocks noChangeArrowheads="1"/>
          </p:cNvSpPr>
          <p:nvPr/>
        </p:nvSpPr>
        <p:spPr bwMode="auto">
          <a:xfrm>
            <a:off x="3454400" y="1636713"/>
            <a:ext cx="3017838" cy="4762"/>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3202690787"/>
              </p:ext>
            </p:extLst>
          </p:nvPr>
        </p:nvGraphicFramePr>
        <p:xfrm>
          <a:off x="7632098" y="1593770"/>
          <a:ext cx="1359502" cy="3416380"/>
        </p:xfrm>
        <a:graphic>
          <a:graphicData uri="http://schemas.openxmlformats.org/drawingml/2006/table">
            <a:tbl>
              <a:tblPr>
                <a:tableStyleId>{18603FDC-E32A-4AB5-989C-0864C3EAD2B8}</a:tableStyleId>
              </a:tblPr>
              <a:tblGrid>
                <a:gridCol w="679751"/>
                <a:gridCol w="679751"/>
              </a:tblGrid>
              <a:tr h="169704">
                <a:tc gridSpan="2">
                  <a:txBody>
                    <a:bodyPr/>
                    <a:lstStyle/>
                    <a:p>
                      <a:pPr algn="ctr" fontAlgn="ctr"/>
                      <a:r>
                        <a:rPr lang="en-US" sz="1200" b="1" u="none" strike="noStrike" dirty="0">
                          <a:solidFill>
                            <a:schemeClr val="tx1"/>
                          </a:solidFill>
                          <a:effectLst/>
                        </a:rPr>
                        <a:t>Kings of Israel</a:t>
                      </a:r>
                      <a:endParaRPr lang="en-US" sz="1200" b="1" i="1" u="none" strike="noStrike" dirty="0">
                        <a:solidFill>
                          <a:schemeClr val="tx1"/>
                        </a:solidFill>
                        <a:effectLst/>
                        <a:latin typeface="Arial"/>
                      </a:endParaRPr>
                    </a:p>
                  </a:txBody>
                  <a:tcPr marL="9124" marR="9124" marT="9124" marB="0" anchor="ctr"/>
                </a:tc>
                <a:tc hMerge="1">
                  <a:txBody>
                    <a:bodyPr/>
                    <a:lstStyle/>
                    <a:p>
                      <a:endParaRPr lang="en-US"/>
                    </a:p>
                  </a:txBody>
                  <a:tcPr/>
                </a:tc>
              </a:tr>
              <a:tr h="169704">
                <a:tc>
                  <a:txBody>
                    <a:bodyPr/>
                    <a:lstStyle/>
                    <a:p>
                      <a:pPr algn="l" fontAlgn="ctr"/>
                      <a:r>
                        <a:rPr lang="en-US" sz="1050" u="none" strike="noStrike" dirty="0">
                          <a:effectLst/>
                        </a:rPr>
                        <a:t>Jeroboam</a:t>
                      </a:r>
                      <a:endParaRPr lang="en-US" sz="1050" b="0" i="0" u="none" strike="noStrike" dirty="0">
                        <a:solidFill>
                          <a:srgbClr val="000000"/>
                        </a:solidFill>
                        <a:effectLst/>
                        <a:latin typeface="Arial"/>
                      </a:endParaRPr>
                    </a:p>
                  </a:txBody>
                  <a:tcPr marL="9124" marR="9124" marT="9124" marB="0" anchor="ctr"/>
                </a:tc>
                <a:tc>
                  <a:txBody>
                    <a:bodyPr/>
                    <a:lstStyle/>
                    <a:p>
                      <a:pPr algn="l" fontAlgn="ctr"/>
                      <a:r>
                        <a:rPr lang="en-US" sz="1050" u="none" strike="noStrike">
                          <a:effectLst/>
                        </a:rPr>
                        <a:t>933–911</a:t>
                      </a:r>
                      <a:endParaRPr lang="en-US" sz="1050" b="0" i="0" u="none" strike="noStrike">
                        <a:solidFill>
                          <a:srgbClr val="000000"/>
                        </a:solidFill>
                        <a:effectLst/>
                        <a:latin typeface="Arial"/>
                      </a:endParaRPr>
                    </a:p>
                  </a:txBody>
                  <a:tcPr marL="9124" marR="9124" marT="9124" marB="0" anchor="ctr"/>
                </a:tc>
              </a:tr>
              <a:tr h="169704">
                <a:tc>
                  <a:txBody>
                    <a:bodyPr/>
                    <a:lstStyle/>
                    <a:p>
                      <a:pPr algn="l" fontAlgn="ctr"/>
                      <a:r>
                        <a:rPr lang="en-US" sz="1050" u="none" strike="noStrike" dirty="0" err="1">
                          <a:effectLst/>
                        </a:rPr>
                        <a:t>Nadab</a:t>
                      </a:r>
                      <a:endParaRPr lang="en-US" sz="1050" b="0" i="0" u="none" strike="noStrike" dirty="0">
                        <a:solidFill>
                          <a:srgbClr val="000000"/>
                        </a:solidFill>
                        <a:effectLst/>
                        <a:latin typeface="Arial"/>
                      </a:endParaRPr>
                    </a:p>
                  </a:txBody>
                  <a:tcPr marL="9124" marR="9124" marT="9124" marB="0" anchor="ctr"/>
                </a:tc>
                <a:tc>
                  <a:txBody>
                    <a:bodyPr/>
                    <a:lstStyle/>
                    <a:p>
                      <a:pPr algn="l" fontAlgn="ctr"/>
                      <a:r>
                        <a:rPr lang="en-US" sz="1050" u="none" strike="noStrike">
                          <a:effectLst/>
                        </a:rPr>
                        <a:t>911–910</a:t>
                      </a:r>
                      <a:endParaRPr lang="en-US" sz="1050" b="0" i="0" u="none" strike="noStrike">
                        <a:solidFill>
                          <a:srgbClr val="000000"/>
                        </a:solidFill>
                        <a:effectLst/>
                        <a:latin typeface="Arial"/>
                      </a:endParaRPr>
                    </a:p>
                  </a:txBody>
                  <a:tcPr marL="9124" marR="9124" marT="9124" marB="0" anchor="ctr"/>
                </a:tc>
              </a:tr>
              <a:tr h="169704">
                <a:tc>
                  <a:txBody>
                    <a:bodyPr/>
                    <a:lstStyle/>
                    <a:p>
                      <a:pPr algn="l" fontAlgn="ctr"/>
                      <a:r>
                        <a:rPr lang="en-US" sz="1050" u="none" strike="noStrike" dirty="0" err="1">
                          <a:effectLst/>
                        </a:rPr>
                        <a:t>Baasha</a:t>
                      </a:r>
                      <a:endParaRPr lang="en-US" sz="1050" b="0" i="0" u="none" strike="noStrike" dirty="0">
                        <a:solidFill>
                          <a:srgbClr val="000000"/>
                        </a:solidFill>
                        <a:effectLst/>
                        <a:latin typeface="Arial"/>
                      </a:endParaRPr>
                    </a:p>
                  </a:txBody>
                  <a:tcPr marL="9124" marR="9124" marT="9124" marB="0" anchor="ctr"/>
                </a:tc>
                <a:tc>
                  <a:txBody>
                    <a:bodyPr/>
                    <a:lstStyle/>
                    <a:p>
                      <a:pPr algn="l" fontAlgn="ctr"/>
                      <a:r>
                        <a:rPr lang="en-US" sz="1050" u="none" strike="noStrike" dirty="0">
                          <a:effectLst/>
                        </a:rPr>
                        <a:t>910–887</a:t>
                      </a:r>
                      <a:endParaRPr lang="en-US" sz="1050" b="0" i="0" u="none" strike="noStrike" dirty="0">
                        <a:solidFill>
                          <a:srgbClr val="000000"/>
                        </a:solidFill>
                        <a:effectLst/>
                        <a:latin typeface="Arial"/>
                      </a:endParaRPr>
                    </a:p>
                  </a:txBody>
                  <a:tcPr marL="9124" marR="9124" marT="9124" marB="0" anchor="ctr"/>
                </a:tc>
              </a:tr>
              <a:tr h="169704">
                <a:tc>
                  <a:txBody>
                    <a:bodyPr/>
                    <a:lstStyle/>
                    <a:p>
                      <a:pPr algn="l" fontAlgn="ctr"/>
                      <a:r>
                        <a:rPr lang="en-US" sz="1050" u="none" strike="noStrike" dirty="0" err="1">
                          <a:effectLst/>
                        </a:rPr>
                        <a:t>Elah</a:t>
                      </a:r>
                      <a:endParaRPr lang="en-US" sz="1050" b="0" i="0" u="none" strike="noStrike" dirty="0">
                        <a:solidFill>
                          <a:srgbClr val="000000"/>
                        </a:solidFill>
                        <a:effectLst/>
                        <a:latin typeface="Arial"/>
                      </a:endParaRPr>
                    </a:p>
                  </a:txBody>
                  <a:tcPr marL="9124" marR="9124" marT="9124" marB="0" anchor="ctr"/>
                </a:tc>
                <a:tc>
                  <a:txBody>
                    <a:bodyPr/>
                    <a:lstStyle/>
                    <a:p>
                      <a:pPr algn="l" fontAlgn="ctr"/>
                      <a:r>
                        <a:rPr lang="en-US" sz="1050" u="none" strike="noStrike">
                          <a:effectLst/>
                        </a:rPr>
                        <a:t>887–886</a:t>
                      </a:r>
                      <a:endParaRPr lang="en-US" sz="1050" b="0" i="0" u="none" strike="noStrike">
                        <a:solidFill>
                          <a:srgbClr val="000000"/>
                        </a:solidFill>
                        <a:effectLst/>
                        <a:latin typeface="Arial"/>
                      </a:endParaRPr>
                    </a:p>
                  </a:txBody>
                  <a:tcPr marL="9124" marR="9124" marT="9124" marB="0" anchor="ctr"/>
                </a:tc>
              </a:tr>
              <a:tr h="169704">
                <a:tc>
                  <a:txBody>
                    <a:bodyPr/>
                    <a:lstStyle/>
                    <a:p>
                      <a:pPr algn="l" fontAlgn="ctr"/>
                      <a:r>
                        <a:rPr lang="en-US" sz="1050" u="none" strike="noStrike" dirty="0" err="1">
                          <a:effectLst/>
                        </a:rPr>
                        <a:t>Zimri</a:t>
                      </a:r>
                      <a:endParaRPr lang="en-US" sz="1050" b="0" i="0" u="none" strike="noStrike" dirty="0">
                        <a:solidFill>
                          <a:srgbClr val="000000"/>
                        </a:solidFill>
                        <a:effectLst/>
                        <a:latin typeface="Arial"/>
                      </a:endParaRPr>
                    </a:p>
                  </a:txBody>
                  <a:tcPr marL="9124" marR="9124" marT="9124" marB="0" anchor="ctr"/>
                </a:tc>
                <a:tc>
                  <a:txBody>
                    <a:bodyPr/>
                    <a:lstStyle/>
                    <a:p>
                      <a:pPr algn="l" fontAlgn="ctr"/>
                      <a:r>
                        <a:rPr lang="en-US" sz="1050" u="none" strike="noStrike">
                          <a:effectLst/>
                        </a:rPr>
                        <a:t>886</a:t>
                      </a:r>
                      <a:endParaRPr lang="en-US" sz="1050" b="0" i="0" u="none" strike="noStrike">
                        <a:solidFill>
                          <a:srgbClr val="000000"/>
                        </a:solidFill>
                        <a:effectLst/>
                        <a:latin typeface="Arial"/>
                      </a:endParaRPr>
                    </a:p>
                  </a:txBody>
                  <a:tcPr marL="9124" marR="9124" marT="9124" marB="0" anchor="ctr"/>
                </a:tc>
              </a:tr>
              <a:tr h="169704">
                <a:tc>
                  <a:txBody>
                    <a:bodyPr/>
                    <a:lstStyle/>
                    <a:p>
                      <a:pPr algn="l" fontAlgn="ctr"/>
                      <a:r>
                        <a:rPr lang="en-US" sz="1050" u="none" strike="noStrike">
                          <a:effectLst/>
                        </a:rPr>
                        <a:t>Omri</a:t>
                      </a:r>
                      <a:endParaRPr lang="en-US" sz="1050" b="0" i="0" u="none" strike="noStrike">
                        <a:solidFill>
                          <a:srgbClr val="000000"/>
                        </a:solidFill>
                        <a:effectLst/>
                        <a:latin typeface="Arial"/>
                      </a:endParaRPr>
                    </a:p>
                  </a:txBody>
                  <a:tcPr marL="9124" marR="9124" marT="9124" marB="0" anchor="ctr"/>
                </a:tc>
                <a:tc>
                  <a:txBody>
                    <a:bodyPr/>
                    <a:lstStyle/>
                    <a:p>
                      <a:pPr algn="l" fontAlgn="ctr"/>
                      <a:r>
                        <a:rPr lang="en-US" sz="1050" u="none" strike="noStrike">
                          <a:effectLst/>
                        </a:rPr>
                        <a:t>886–875</a:t>
                      </a:r>
                      <a:endParaRPr lang="en-US" sz="1050" b="0" i="0" u="none" strike="noStrike">
                        <a:solidFill>
                          <a:srgbClr val="000000"/>
                        </a:solidFill>
                        <a:effectLst/>
                        <a:latin typeface="Arial"/>
                      </a:endParaRPr>
                    </a:p>
                  </a:txBody>
                  <a:tcPr marL="9124" marR="9124" marT="9124" marB="0" anchor="ctr"/>
                </a:tc>
              </a:tr>
              <a:tr h="169704">
                <a:tc>
                  <a:txBody>
                    <a:bodyPr/>
                    <a:lstStyle/>
                    <a:p>
                      <a:pPr algn="l" fontAlgn="ctr"/>
                      <a:r>
                        <a:rPr lang="en-US" sz="1050" u="none" strike="noStrike" dirty="0">
                          <a:effectLst/>
                        </a:rPr>
                        <a:t>Ahab</a:t>
                      </a:r>
                      <a:endParaRPr lang="en-US" sz="1050" b="0" i="0" u="none" strike="noStrike" dirty="0">
                        <a:solidFill>
                          <a:srgbClr val="000000"/>
                        </a:solidFill>
                        <a:effectLst/>
                        <a:latin typeface="Arial"/>
                      </a:endParaRPr>
                    </a:p>
                  </a:txBody>
                  <a:tcPr marL="9124" marR="9124" marT="9124" marB="0" anchor="ctr"/>
                </a:tc>
                <a:tc>
                  <a:txBody>
                    <a:bodyPr/>
                    <a:lstStyle/>
                    <a:p>
                      <a:pPr algn="l" fontAlgn="ctr"/>
                      <a:r>
                        <a:rPr lang="en-US" sz="1050" u="none" strike="noStrike">
                          <a:effectLst/>
                        </a:rPr>
                        <a:t>875–854</a:t>
                      </a:r>
                      <a:endParaRPr lang="en-US" sz="1050" b="0" i="0" u="none" strike="noStrike">
                        <a:solidFill>
                          <a:srgbClr val="000000"/>
                        </a:solidFill>
                        <a:effectLst/>
                        <a:latin typeface="Arial"/>
                      </a:endParaRPr>
                    </a:p>
                  </a:txBody>
                  <a:tcPr marL="9124" marR="9124" marT="9124" marB="0" anchor="ctr"/>
                </a:tc>
              </a:tr>
              <a:tr h="169704">
                <a:tc>
                  <a:txBody>
                    <a:bodyPr/>
                    <a:lstStyle/>
                    <a:p>
                      <a:pPr algn="l" fontAlgn="ctr"/>
                      <a:r>
                        <a:rPr lang="en-US" sz="1050" u="none" strike="noStrike" dirty="0" err="1">
                          <a:effectLst/>
                        </a:rPr>
                        <a:t>Ahaziah</a:t>
                      </a:r>
                      <a:endParaRPr lang="en-US" sz="1050" b="0" i="0" u="none" strike="noStrike" dirty="0">
                        <a:solidFill>
                          <a:srgbClr val="000000"/>
                        </a:solidFill>
                        <a:effectLst/>
                        <a:latin typeface="Arial"/>
                      </a:endParaRPr>
                    </a:p>
                  </a:txBody>
                  <a:tcPr marL="9124" marR="9124" marT="9124" marB="0" anchor="ctr"/>
                </a:tc>
                <a:tc>
                  <a:txBody>
                    <a:bodyPr/>
                    <a:lstStyle/>
                    <a:p>
                      <a:pPr algn="l" fontAlgn="ctr"/>
                      <a:r>
                        <a:rPr lang="en-US" sz="1050" u="none" strike="noStrike">
                          <a:effectLst/>
                        </a:rPr>
                        <a:t>855–854</a:t>
                      </a:r>
                      <a:endParaRPr lang="en-US" sz="1050" b="0" i="0" u="none" strike="noStrike">
                        <a:solidFill>
                          <a:srgbClr val="000000"/>
                        </a:solidFill>
                        <a:effectLst/>
                        <a:latin typeface="Arial"/>
                      </a:endParaRPr>
                    </a:p>
                  </a:txBody>
                  <a:tcPr marL="9124" marR="9124" marT="9124" marB="0" anchor="ctr"/>
                </a:tc>
              </a:tr>
              <a:tr h="169704">
                <a:tc>
                  <a:txBody>
                    <a:bodyPr/>
                    <a:lstStyle/>
                    <a:p>
                      <a:pPr algn="l" fontAlgn="ctr"/>
                      <a:r>
                        <a:rPr lang="en-US" sz="1050" u="none" strike="noStrike">
                          <a:effectLst/>
                        </a:rPr>
                        <a:t>Joram</a:t>
                      </a:r>
                      <a:endParaRPr lang="en-US" sz="1050" b="0" i="0" u="none" strike="noStrike">
                        <a:solidFill>
                          <a:srgbClr val="000000"/>
                        </a:solidFill>
                        <a:effectLst/>
                        <a:latin typeface="Arial"/>
                      </a:endParaRPr>
                    </a:p>
                  </a:txBody>
                  <a:tcPr marL="9124" marR="9124" marT="9124" marB="0" anchor="ctr"/>
                </a:tc>
                <a:tc>
                  <a:txBody>
                    <a:bodyPr/>
                    <a:lstStyle/>
                    <a:p>
                      <a:pPr algn="l" fontAlgn="ctr"/>
                      <a:r>
                        <a:rPr lang="en-US" sz="1050" u="none" strike="noStrike">
                          <a:effectLst/>
                        </a:rPr>
                        <a:t>854–843</a:t>
                      </a:r>
                      <a:endParaRPr lang="en-US" sz="1050" b="0" i="0" u="none" strike="noStrike">
                        <a:solidFill>
                          <a:srgbClr val="000000"/>
                        </a:solidFill>
                        <a:effectLst/>
                        <a:latin typeface="Arial"/>
                      </a:endParaRPr>
                    </a:p>
                  </a:txBody>
                  <a:tcPr marL="9124" marR="9124" marT="9124" marB="0" anchor="ctr"/>
                </a:tc>
              </a:tr>
              <a:tr h="169704">
                <a:tc>
                  <a:txBody>
                    <a:bodyPr/>
                    <a:lstStyle/>
                    <a:p>
                      <a:pPr algn="l" fontAlgn="ctr"/>
                      <a:r>
                        <a:rPr lang="en-US" sz="1050" u="none" strike="noStrike">
                          <a:effectLst/>
                        </a:rPr>
                        <a:t>Jehu</a:t>
                      </a:r>
                      <a:endParaRPr lang="en-US" sz="1050" b="0" i="0" u="none" strike="noStrike">
                        <a:solidFill>
                          <a:srgbClr val="000000"/>
                        </a:solidFill>
                        <a:effectLst/>
                        <a:latin typeface="Arial"/>
                      </a:endParaRPr>
                    </a:p>
                  </a:txBody>
                  <a:tcPr marL="9124" marR="9124" marT="9124" marB="0" anchor="ctr"/>
                </a:tc>
                <a:tc>
                  <a:txBody>
                    <a:bodyPr/>
                    <a:lstStyle/>
                    <a:p>
                      <a:pPr algn="l" fontAlgn="ctr"/>
                      <a:r>
                        <a:rPr lang="en-US" sz="1050" u="none" strike="noStrike" dirty="0">
                          <a:effectLst/>
                        </a:rPr>
                        <a:t>843–816</a:t>
                      </a:r>
                      <a:endParaRPr lang="en-US" sz="1050" b="0" i="0" u="none" strike="noStrike" dirty="0">
                        <a:solidFill>
                          <a:srgbClr val="000000"/>
                        </a:solidFill>
                        <a:effectLst/>
                        <a:latin typeface="Arial"/>
                      </a:endParaRPr>
                    </a:p>
                  </a:txBody>
                  <a:tcPr marL="9124" marR="9124" marT="9124" marB="0" anchor="ctr"/>
                </a:tc>
              </a:tr>
              <a:tr h="169704">
                <a:tc>
                  <a:txBody>
                    <a:bodyPr/>
                    <a:lstStyle/>
                    <a:p>
                      <a:pPr algn="l" fontAlgn="ctr"/>
                      <a:r>
                        <a:rPr lang="en-US" sz="1050" u="none" strike="noStrike">
                          <a:effectLst/>
                        </a:rPr>
                        <a:t>Jehoahaz</a:t>
                      </a:r>
                      <a:endParaRPr lang="en-US" sz="1050" b="0" i="0" u="none" strike="noStrike">
                        <a:solidFill>
                          <a:srgbClr val="000000"/>
                        </a:solidFill>
                        <a:effectLst/>
                        <a:latin typeface="Arial"/>
                      </a:endParaRPr>
                    </a:p>
                  </a:txBody>
                  <a:tcPr marL="9124" marR="9124" marT="9124" marB="0" anchor="ctr"/>
                </a:tc>
                <a:tc>
                  <a:txBody>
                    <a:bodyPr/>
                    <a:lstStyle/>
                    <a:p>
                      <a:pPr algn="l" fontAlgn="ctr"/>
                      <a:r>
                        <a:rPr lang="en-US" sz="1050" u="none" strike="noStrike">
                          <a:effectLst/>
                        </a:rPr>
                        <a:t>820–804</a:t>
                      </a:r>
                      <a:endParaRPr lang="en-US" sz="1050" b="0" i="0" u="none" strike="noStrike">
                        <a:solidFill>
                          <a:srgbClr val="000000"/>
                        </a:solidFill>
                        <a:effectLst/>
                        <a:latin typeface="Arial"/>
                      </a:endParaRPr>
                    </a:p>
                  </a:txBody>
                  <a:tcPr marL="9124" marR="9124" marT="9124" marB="0" anchor="ctr"/>
                </a:tc>
              </a:tr>
              <a:tr h="169704">
                <a:tc>
                  <a:txBody>
                    <a:bodyPr/>
                    <a:lstStyle/>
                    <a:p>
                      <a:pPr algn="l" fontAlgn="ctr"/>
                      <a:r>
                        <a:rPr lang="en-US" sz="1050" u="none" strike="noStrike">
                          <a:effectLst/>
                        </a:rPr>
                        <a:t>Joash</a:t>
                      </a:r>
                      <a:endParaRPr lang="en-US" sz="1050" b="0" i="0" u="none" strike="noStrike">
                        <a:solidFill>
                          <a:srgbClr val="000000"/>
                        </a:solidFill>
                        <a:effectLst/>
                        <a:latin typeface="Arial"/>
                      </a:endParaRPr>
                    </a:p>
                  </a:txBody>
                  <a:tcPr marL="9124" marR="9124" marT="9124" marB="0" anchor="ctr"/>
                </a:tc>
                <a:tc>
                  <a:txBody>
                    <a:bodyPr/>
                    <a:lstStyle/>
                    <a:p>
                      <a:pPr algn="l" fontAlgn="ctr"/>
                      <a:r>
                        <a:rPr lang="en-US" sz="1050" u="none" strike="noStrike" dirty="0">
                          <a:effectLst/>
                        </a:rPr>
                        <a:t>806–790</a:t>
                      </a:r>
                      <a:endParaRPr lang="en-US" sz="1050" b="0" i="0" u="none" strike="noStrike" dirty="0">
                        <a:solidFill>
                          <a:srgbClr val="000000"/>
                        </a:solidFill>
                        <a:effectLst/>
                        <a:latin typeface="Arial"/>
                      </a:endParaRPr>
                    </a:p>
                  </a:txBody>
                  <a:tcPr marL="9124" marR="9124" marT="9124" marB="0" anchor="ctr"/>
                </a:tc>
              </a:tr>
              <a:tr h="169704">
                <a:tc>
                  <a:txBody>
                    <a:bodyPr/>
                    <a:lstStyle/>
                    <a:p>
                      <a:pPr algn="l" fontAlgn="ctr"/>
                      <a:r>
                        <a:rPr lang="en-US" sz="1050" u="none" strike="noStrike">
                          <a:effectLst/>
                        </a:rPr>
                        <a:t>Jeroboam II</a:t>
                      </a:r>
                      <a:endParaRPr lang="en-US" sz="1050" b="0" i="0" u="none" strike="noStrike">
                        <a:solidFill>
                          <a:srgbClr val="000000"/>
                        </a:solidFill>
                        <a:effectLst/>
                        <a:latin typeface="Arial"/>
                      </a:endParaRPr>
                    </a:p>
                  </a:txBody>
                  <a:tcPr marL="9124" marR="9124" marT="9124" marB="0" anchor="ctr"/>
                </a:tc>
                <a:tc>
                  <a:txBody>
                    <a:bodyPr/>
                    <a:lstStyle/>
                    <a:p>
                      <a:pPr algn="l" fontAlgn="ctr"/>
                      <a:r>
                        <a:rPr lang="en-US" sz="1050" u="none" strike="noStrike">
                          <a:effectLst/>
                        </a:rPr>
                        <a:t>790–749</a:t>
                      </a:r>
                      <a:endParaRPr lang="en-US" sz="1050" b="0" i="0" u="none" strike="noStrike">
                        <a:solidFill>
                          <a:srgbClr val="000000"/>
                        </a:solidFill>
                        <a:effectLst/>
                        <a:latin typeface="Arial"/>
                      </a:endParaRPr>
                    </a:p>
                  </a:txBody>
                  <a:tcPr marL="9124" marR="9124" marT="9124" marB="0" anchor="ctr"/>
                </a:tc>
              </a:tr>
              <a:tr h="169704">
                <a:tc>
                  <a:txBody>
                    <a:bodyPr/>
                    <a:lstStyle/>
                    <a:p>
                      <a:pPr algn="l" fontAlgn="ctr"/>
                      <a:r>
                        <a:rPr lang="en-US" sz="1050" u="none" strike="noStrike">
                          <a:effectLst/>
                        </a:rPr>
                        <a:t>Zechariah</a:t>
                      </a:r>
                      <a:endParaRPr lang="en-US" sz="1050" b="0" i="0" u="none" strike="noStrike">
                        <a:solidFill>
                          <a:srgbClr val="000000"/>
                        </a:solidFill>
                        <a:effectLst/>
                        <a:latin typeface="Arial"/>
                      </a:endParaRPr>
                    </a:p>
                  </a:txBody>
                  <a:tcPr marL="9124" marR="9124" marT="9124" marB="0" anchor="ctr"/>
                </a:tc>
                <a:tc>
                  <a:txBody>
                    <a:bodyPr/>
                    <a:lstStyle/>
                    <a:p>
                      <a:pPr algn="l" fontAlgn="ctr"/>
                      <a:r>
                        <a:rPr lang="en-US" sz="1050" u="none" strike="noStrike" dirty="0">
                          <a:effectLst/>
                        </a:rPr>
                        <a:t>748</a:t>
                      </a:r>
                      <a:endParaRPr lang="en-US" sz="1050" b="0" i="0" u="none" strike="noStrike" dirty="0">
                        <a:solidFill>
                          <a:srgbClr val="000000"/>
                        </a:solidFill>
                        <a:effectLst/>
                        <a:latin typeface="Arial"/>
                      </a:endParaRPr>
                    </a:p>
                  </a:txBody>
                  <a:tcPr marL="9124" marR="9124" marT="9124" marB="0" anchor="ctr"/>
                </a:tc>
              </a:tr>
              <a:tr h="169704">
                <a:tc>
                  <a:txBody>
                    <a:bodyPr/>
                    <a:lstStyle/>
                    <a:p>
                      <a:pPr algn="l" fontAlgn="ctr"/>
                      <a:r>
                        <a:rPr lang="en-US" sz="1050" u="none" strike="noStrike">
                          <a:effectLst/>
                        </a:rPr>
                        <a:t>Shallum</a:t>
                      </a:r>
                      <a:endParaRPr lang="en-US" sz="1050" b="0" i="0" u="none" strike="noStrike">
                        <a:solidFill>
                          <a:srgbClr val="000000"/>
                        </a:solidFill>
                        <a:effectLst/>
                        <a:latin typeface="Arial"/>
                      </a:endParaRPr>
                    </a:p>
                  </a:txBody>
                  <a:tcPr marL="9124" marR="9124" marT="9124" marB="0" anchor="ctr"/>
                </a:tc>
                <a:tc>
                  <a:txBody>
                    <a:bodyPr/>
                    <a:lstStyle/>
                    <a:p>
                      <a:pPr algn="l" fontAlgn="ctr"/>
                      <a:r>
                        <a:rPr lang="en-US" sz="1050" u="none" strike="noStrike" dirty="0">
                          <a:effectLst/>
                        </a:rPr>
                        <a:t>748</a:t>
                      </a:r>
                      <a:endParaRPr lang="en-US" sz="1050" b="0" i="0" u="none" strike="noStrike" dirty="0">
                        <a:solidFill>
                          <a:srgbClr val="000000"/>
                        </a:solidFill>
                        <a:effectLst/>
                        <a:latin typeface="Arial"/>
                      </a:endParaRPr>
                    </a:p>
                  </a:txBody>
                  <a:tcPr marL="9124" marR="9124" marT="9124" marB="0" anchor="ctr"/>
                </a:tc>
              </a:tr>
              <a:tr h="169704">
                <a:tc>
                  <a:txBody>
                    <a:bodyPr/>
                    <a:lstStyle/>
                    <a:p>
                      <a:pPr algn="l" fontAlgn="ctr"/>
                      <a:r>
                        <a:rPr lang="en-US" sz="1050" u="none" strike="noStrike">
                          <a:effectLst/>
                        </a:rPr>
                        <a:t>Menahem</a:t>
                      </a:r>
                      <a:endParaRPr lang="en-US" sz="1050" b="0" i="0" u="none" strike="noStrike">
                        <a:solidFill>
                          <a:srgbClr val="000000"/>
                        </a:solidFill>
                        <a:effectLst/>
                        <a:latin typeface="Arial"/>
                      </a:endParaRPr>
                    </a:p>
                  </a:txBody>
                  <a:tcPr marL="9124" marR="9124" marT="9124" marB="0" anchor="ctr"/>
                </a:tc>
                <a:tc>
                  <a:txBody>
                    <a:bodyPr/>
                    <a:lstStyle/>
                    <a:p>
                      <a:pPr algn="l" fontAlgn="ctr"/>
                      <a:r>
                        <a:rPr lang="en-US" sz="1050" u="none" strike="noStrike" dirty="0">
                          <a:effectLst/>
                        </a:rPr>
                        <a:t>748–738</a:t>
                      </a:r>
                      <a:endParaRPr lang="en-US" sz="1050" b="0" i="0" u="none" strike="noStrike" dirty="0">
                        <a:solidFill>
                          <a:srgbClr val="000000"/>
                        </a:solidFill>
                        <a:effectLst/>
                        <a:latin typeface="Arial"/>
                      </a:endParaRPr>
                    </a:p>
                  </a:txBody>
                  <a:tcPr marL="9124" marR="9124" marT="9124" marB="0" anchor="ctr"/>
                </a:tc>
              </a:tr>
              <a:tr h="169704">
                <a:tc>
                  <a:txBody>
                    <a:bodyPr/>
                    <a:lstStyle/>
                    <a:p>
                      <a:pPr algn="l" fontAlgn="ctr"/>
                      <a:r>
                        <a:rPr lang="en-US" sz="1050" u="none" strike="noStrike">
                          <a:effectLst/>
                        </a:rPr>
                        <a:t>Pekahiah</a:t>
                      </a:r>
                      <a:endParaRPr lang="en-US" sz="1050" b="0" i="0" u="none" strike="noStrike">
                        <a:solidFill>
                          <a:srgbClr val="000000"/>
                        </a:solidFill>
                        <a:effectLst/>
                        <a:latin typeface="Arial"/>
                      </a:endParaRPr>
                    </a:p>
                  </a:txBody>
                  <a:tcPr marL="9124" marR="9124" marT="9124" marB="0" anchor="ctr"/>
                </a:tc>
                <a:tc>
                  <a:txBody>
                    <a:bodyPr/>
                    <a:lstStyle/>
                    <a:p>
                      <a:pPr algn="l" fontAlgn="ctr"/>
                      <a:r>
                        <a:rPr lang="en-US" sz="1050" u="none" strike="noStrike" dirty="0">
                          <a:effectLst/>
                        </a:rPr>
                        <a:t>738–736</a:t>
                      </a:r>
                      <a:endParaRPr lang="en-US" sz="1050" b="0" i="0" u="none" strike="noStrike" dirty="0">
                        <a:solidFill>
                          <a:srgbClr val="000000"/>
                        </a:solidFill>
                        <a:effectLst/>
                        <a:latin typeface="Arial"/>
                      </a:endParaRPr>
                    </a:p>
                  </a:txBody>
                  <a:tcPr marL="9124" marR="9124" marT="9124" marB="0" anchor="ctr"/>
                </a:tc>
              </a:tr>
              <a:tr h="169704">
                <a:tc>
                  <a:txBody>
                    <a:bodyPr/>
                    <a:lstStyle/>
                    <a:p>
                      <a:pPr algn="l" fontAlgn="ctr"/>
                      <a:r>
                        <a:rPr lang="en-US" sz="1050" u="none" strike="noStrike">
                          <a:effectLst/>
                        </a:rPr>
                        <a:t>Pekah</a:t>
                      </a:r>
                      <a:endParaRPr lang="en-US" sz="1050" b="0" i="0" u="none" strike="noStrike">
                        <a:solidFill>
                          <a:srgbClr val="000000"/>
                        </a:solidFill>
                        <a:effectLst/>
                        <a:latin typeface="Arial"/>
                      </a:endParaRPr>
                    </a:p>
                  </a:txBody>
                  <a:tcPr marL="9124" marR="9124" marT="9124" marB="0" anchor="ctr"/>
                </a:tc>
                <a:tc>
                  <a:txBody>
                    <a:bodyPr/>
                    <a:lstStyle/>
                    <a:p>
                      <a:pPr algn="l" fontAlgn="ctr"/>
                      <a:r>
                        <a:rPr lang="en-US" sz="1050" u="none" strike="noStrike">
                          <a:effectLst/>
                        </a:rPr>
                        <a:t>748–730</a:t>
                      </a:r>
                      <a:endParaRPr lang="en-US" sz="1050" b="0" i="0" u="none" strike="noStrike">
                        <a:solidFill>
                          <a:srgbClr val="000000"/>
                        </a:solidFill>
                        <a:effectLst/>
                        <a:latin typeface="Arial"/>
                      </a:endParaRPr>
                    </a:p>
                  </a:txBody>
                  <a:tcPr marL="9124" marR="9124" marT="9124" marB="0" anchor="ctr"/>
                </a:tc>
              </a:tr>
              <a:tr h="169704">
                <a:tc>
                  <a:txBody>
                    <a:bodyPr/>
                    <a:lstStyle/>
                    <a:p>
                      <a:pPr algn="l" fontAlgn="ctr"/>
                      <a:r>
                        <a:rPr lang="en-US" sz="1050" u="none" strike="noStrike">
                          <a:effectLst/>
                        </a:rPr>
                        <a:t>Hoshea</a:t>
                      </a:r>
                      <a:endParaRPr lang="en-US" sz="1050" b="0" i="0" u="none" strike="noStrike">
                        <a:solidFill>
                          <a:srgbClr val="000000"/>
                        </a:solidFill>
                        <a:effectLst/>
                        <a:latin typeface="Arial"/>
                      </a:endParaRPr>
                    </a:p>
                  </a:txBody>
                  <a:tcPr marL="9124" marR="9124" marT="9124" marB="0" anchor="ctr"/>
                </a:tc>
                <a:tc>
                  <a:txBody>
                    <a:bodyPr/>
                    <a:lstStyle/>
                    <a:p>
                      <a:pPr algn="l" fontAlgn="ctr"/>
                      <a:r>
                        <a:rPr lang="en-US" sz="1050" u="none" strike="noStrike" dirty="0">
                          <a:effectLst/>
                        </a:rPr>
                        <a:t>730–721</a:t>
                      </a:r>
                      <a:endParaRPr lang="en-US" sz="1050" b="0" i="0" u="none" strike="noStrike" dirty="0">
                        <a:solidFill>
                          <a:srgbClr val="000000"/>
                        </a:solidFill>
                        <a:effectLst/>
                        <a:latin typeface="Arial"/>
                      </a:endParaRPr>
                    </a:p>
                  </a:txBody>
                  <a:tcPr marL="9124" marR="9124" marT="9124" marB="0" anchor="ctr"/>
                </a:tc>
              </a:tr>
            </a:tbl>
          </a:graphicData>
        </a:graphic>
      </p:graphicFrame>
      <p:pic>
        <p:nvPicPr>
          <p:cNvPr id="5131" name="Picture 11" descr="http://www.johnpratt.com/items/docs/lds/meridian/2008/images/solomon_temp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606040"/>
            <a:ext cx="1981200" cy="1337310"/>
          </a:xfrm>
          <a:prstGeom prst="rect">
            <a:avLst/>
          </a:prstGeom>
          <a:solidFill>
            <a:srgbClr val="000000">
              <a:shade val="95000"/>
            </a:srgbClr>
          </a:solidFill>
          <a:ln w="127000" cap="sq">
            <a:solidFill>
              <a:srgbClr val="000000"/>
            </a:solidFill>
            <a:miter lim="800000"/>
          </a:ln>
          <a:effectLst>
            <a:outerShdw blurRad="254000" dist="190500" dir="2700000" sy="90000" algn="bl" rotWithShape="0">
              <a:srgbClr val="000000">
                <a:alpha val="40000"/>
              </a:srgbClr>
            </a:outerShdw>
          </a:effectLst>
          <a:extLst/>
        </p:spPr>
      </p:pic>
      <p:sp>
        <p:nvSpPr>
          <p:cNvPr id="16" name="Rectangle 15"/>
          <p:cNvSpPr/>
          <p:nvPr/>
        </p:nvSpPr>
        <p:spPr>
          <a:xfrm>
            <a:off x="6705600" y="288488"/>
            <a:ext cx="1905000" cy="738664"/>
          </a:xfrm>
          <a:prstGeom prst="rect">
            <a:avLst/>
          </a:prstGeom>
        </p:spPr>
        <p:txBody>
          <a:bodyPr wrap="square">
            <a:spAutoFit/>
          </a:bodyPr>
          <a:lstStyle/>
          <a:p>
            <a:pPr marL="285750" indent="-285750">
              <a:buFont typeface="Arial" pitchFamily="34" charset="0"/>
              <a:buChar char="•"/>
            </a:pPr>
            <a:r>
              <a:rPr lang="en-US" sz="1400" dirty="0">
                <a:solidFill>
                  <a:schemeClr val="bg1"/>
                </a:solidFill>
              </a:rPr>
              <a:t>Solomon</a:t>
            </a:r>
          </a:p>
          <a:p>
            <a:pPr marL="285750" indent="-285750">
              <a:buFont typeface="Arial" pitchFamily="34" charset="0"/>
              <a:buChar char="•"/>
            </a:pPr>
            <a:r>
              <a:rPr lang="en-US" sz="1400" dirty="0">
                <a:solidFill>
                  <a:schemeClr val="bg1"/>
                </a:solidFill>
              </a:rPr>
              <a:t>The Temple</a:t>
            </a:r>
          </a:p>
          <a:p>
            <a:pPr marL="285750" indent="-285750">
              <a:buFont typeface="Arial" pitchFamily="34" charset="0"/>
              <a:buChar char="•"/>
            </a:pPr>
            <a:r>
              <a:rPr lang="en-US" sz="1400" dirty="0">
                <a:solidFill>
                  <a:schemeClr val="bg1"/>
                </a:solidFill>
              </a:rPr>
              <a:t>Kingdom splits</a:t>
            </a:r>
          </a:p>
        </p:txBody>
      </p:sp>
      <p:pic>
        <p:nvPicPr>
          <p:cNvPr id="5135" name="Picture 15" descr="C:\Users\Shawn\AppData\Local\Temp\SNAGHTML44557f4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1172462"/>
            <a:ext cx="1514213" cy="2313688"/>
          </a:xfrm>
          <a:prstGeom prst="rect">
            <a:avLst/>
          </a:prstGeom>
          <a:solidFill>
            <a:srgbClr val="000000">
              <a:shade val="95000"/>
            </a:srgbClr>
          </a:solidFill>
          <a:ln w="127000" cap="sq">
            <a:solidFill>
              <a:srgbClr val="000000"/>
            </a:solidFill>
            <a:miter lim="800000"/>
          </a:ln>
          <a:effectLst>
            <a:outerShdw blurRad="254000" dist="190500" dir="2700000" sy="90000" algn="bl" rotWithShape="0">
              <a:srgbClr val="000000">
                <a:alpha val="40000"/>
              </a:srgbClr>
            </a:outerShdw>
          </a:effectLst>
          <a:extLst/>
        </p:spPr>
      </p:pic>
      <p:graphicFrame>
        <p:nvGraphicFramePr>
          <p:cNvPr id="14" name="Table 13"/>
          <p:cNvGraphicFramePr>
            <a:graphicFrameLocks noGrp="1"/>
          </p:cNvGraphicFramePr>
          <p:nvPr>
            <p:extLst>
              <p:ext uri="{D42A27DB-BD31-4B8C-83A1-F6EECF244321}">
                <p14:modId xmlns:p14="http://schemas.microsoft.com/office/powerpoint/2010/main" val="3386161913"/>
              </p:ext>
            </p:extLst>
          </p:nvPr>
        </p:nvGraphicFramePr>
        <p:xfrm>
          <a:off x="6129830" y="1600229"/>
          <a:ext cx="1413970" cy="3372798"/>
        </p:xfrm>
        <a:graphic>
          <a:graphicData uri="http://schemas.openxmlformats.org/drawingml/2006/table">
            <a:tbl>
              <a:tblPr>
                <a:tableStyleId>{638B1855-1B75-4FBE-930C-398BA8C253C6}</a:tableStyleId>
              </a:tblPr>
              <a:tblGrid>
                <a:gridCol w="706985"/>
                <a:gridCol w="706985"/>
              </a:tblGrid>
              <a:tr h="125706">
                <a:tc gridSpan="2">
                  <a:txBody>
                    <a:bodyPr/>
                    <a:lstStyle/>
                    <a:p>
                      <a:pPr algn="ctr" fontAlgn="ctr"/>
                      <a:r>
                        <a:rPr lang="en-US" sz="1200" b="1" u="none" strike="noStrike" dirty="0">
                          <a:solidFill>
                            <a:schemeClr val="tx1"/>
                          </a:solidFill>
                          <a:effectLst/>
                        </a:rPr>
                        <a:t>Kings of Judah</a:t>
                      </a:r>
                      <a:endParaRPr lang="en-US" sz="1200" b="1" i="1" u="none" strike="noStrike" dirty="0">
                        <a:solidFill>
                          <a:schemeClr val="tx1"/>
                        </a:solidFill>
                        <a:effectLst/>
                        <a:latin typeface="Arial"/>
                      </a:endParaRPr>
                    </a:p>
                  </a:txBody>
                  <a:tcPr marL="6758" marR="6758" marT="6758" marB="0" anchor="ctr"/>
                </a:tc>
                <a:tc hMerge="1">
                  <a:txBody>
                    <a:bodyPr/>
                    <a:lstStyle/>
                    <a:p>
                      <a:endParaRPr lang="en-US"/>
                    </a:p>
                  </a:txBody>
                  <a:tcPr/>
                </a:tc>
              </a:tr>
              <a:tr h="125706">
                <a:tc>
                  <a:txBody>
                    <a:bodyPr/>
                    <a:lstStyle/>
                    <a:p>
                      <a:pPr algn="l" fontAlgn="ctr"/>
                      <a:r>
                        <a:rPr lang="en-US" sz="1000" u="none" strike="noStrike" dirty="0" err="1">
                          <a:effectLst/>
                        </a:rPr>
                        <a:t>Rehoboam</a:t>
                      </a:r>
                      <a:endParaRPr lang="en-US" sz="1000" b="0" i="0" u="none" strike="noStrike" dirty="0">
                        <a:solidFill>
                          <a:srgbClr val="000000"/>
                        </a:solidFill>
                        <a:effectLst/>
                        <a:latin typeface="Arial"/>
                      </a:endParaRPr>
                    </a:p>
                  </a:txBody>
                  <a:tcPr marL="6758" marR="6758" marT="6758" marB="0" anchor="ctr"/>
                </a:tc>
                <a:tc>
                  <a:txBody>
                    <a:bodyPr/>
                    <a:lstStyle/>
                    <a:p>
                      <a:pPr algn="l" fontAlgn="ctr"/>
                      <a:r>
                        <a:rPr lang="en-US" sz="1000" u="none" strike="noStrike" dirty="0">
                          <a:effectLst/>
                        </a:rPr>
                        <a:t>933–916</a:t>
                      </a:r>
                      <a:endParaRPr lang="en-US" sz="1000" b="0" i="0" u="none" strike="noStrike" dirty="0">
                        <a:solidFill>
                          <a:srgbClr val="000000"/>
                        </a:solidFill>
                        <a:effectLst/>
                        <a:latin typeface="Arial"/>
                      </a:endParaRPr>
                    </a:p>
                  </a:txBody>
                  <a:tcPr marL="6758" marR="6758" marT="6758" marB="0" anchor="ctr"/>
                </a:tc>
              </a:tr>
              <a:tr h="125706">
                <a:tc>
                  <a:txBody>
                    <a:bodyPr/>
                    <a:lstStyle/>
                    <a:p>
                      <a:pPr algn="l" fontAlgn="ctr"/>
                      <a:r>
                        <a:rPr lang="en-US" sz="1000" u="none" strike="noStrike" dirty="0" err="1">
                          <a:effectLst/>
                        </a:rPr>
                        <a:t>Abijah</a:t>
                      </a:r>
                      <a:endParaRPr lang="en-US" sz="1000" b="0" i="0" u="none" strike="noStrike" dirty="0">
                        <a:solidFill>
                          <a:srgbClr val="000000"/>
                        </a:solidFill>
                        <a:effectLst/>
                        <a:latin typeface="Arial"/>
                      </a:endParaRPr>
                    </a:p>
                  </a:txBody>
                  <a:tcPr marL="6758" marR="6758" marT="6758" marB="0" anchor="ctr"/>
                </a:tc>
                <a:tc>
                  <a:txBody>
                    <a:bodyPr/>
                    <a:lstStyle/>
                    <a:p>
                      <a:pPr algn="l" fontAlgn="ctr"/>
                      <a:r>
                        <a:rPr lang="en-US" sz="1000" u="none" strike="noStrike" dirty="0">
                          <a:effectLst/>
                        </a:rPr>
                        <a:t>915–913</a:t>
                      </a:r>
                      <a:endParaRPr lang="en-US" sz="1000" b="0" i="0" u="none" strike="noStrike" dirty="0">
                        <a:solidFill>
                          <a:srgbClr val="000000"/>
                        </a:solidFill>
                        <a:effectLst/>
                        <a:latin typeface="Arial"/>
                      </a:endParaRPr>
                    </a:p>
                  </a:txBody>
                  <a:tcPr marL="6758" marR="6758" marT="6758" marB="0" anchor="ctr"/>
                </a:tc>
              </a:tr>
              <a:tr h="125706">
                <a:tc>
                  <a:txBody>
                    <a:bodyPr/>
                    <a:lstStyle/>
                    <a:p>
                      <a:pPr algn="l" fontAlgn="ctr"/>
                      <a:r>
                        <a:rPr lang="en-US" sz="1000" u="none" strike="noStrike" dirty="0" err="1">
                          <a:effectLst/>
                        </a:rPr>
                        <a:t>Asa</a:t>
                      </a:r>
                      <a:endParaRPr lang="en-US" sz="1000" b="0" i="0" u="none" strike="noStrike" dirty="0">
                        <a:solidFill>
                          <a:srgbClr val="000000"/>
                        </a:solidFill>
                        <a:effectLst/>
                        <a:latin typeface="Arial"/>
                      </a:endParaRPr>
                    </a:p>
                  </a:txBody>
                  <a:tcPr marL="6758" marR="6758" marT="6758" marB="0" anchor="ctr"/>
                </a:tc>
                <a:tc>
                  <a:txBody>
                    <a:bodyPr/>
                    <a:lstStyle/>
                    <a:p>
                      <a:pPr algn="l" fontAlgn="ctr"/>
                      <a:r>
                        <a:rPr lang="en-US" sz="1000" u="none" strike="noStrike" dirty="0">
                          <a:effectLst/>
                        </a:rPr>
                        <a:t>912–872</a:t>
                      </a:r>
                      <a:endParaRPr lang="en-US" sz="1000" b="0" i="0" u="none" strike="noStrike" dirty="0">
                        <a:solidFill>
                          <a:srgbClr val="000000"/>
                        </a:solidFill>
                        <a:effectLst/>
                        <a:latin typeface="Arial"/>
                      </a:endParaRPr>
                    </a:p>
                  </a:txBody>
                  <a:tcPr marL="6758" marR="6758" marT="6758" marB="0" anchor="ctr"/>
                </a:tc>
              </a:tr>
              <a:tr h="125706">
                <a:tc>
                  <a:txBody>
                    <a:bodyPr/>
                    <a:lstStyle/>
                    <a:p>
                      <a:pPr algn="l" fontAlgn="ctr"/>
                      <a:r>
                        <a:rPr lang="en-US" sz="1000" u="none" strike="noStrike" dirty="0">
                          <a:effectLst/>
                        </a:rPr>
                        <a:t>Jehoshaphat</a:t>
                      </a:r>
                      <a:endParaRPr lang="en-US" sz="1000" b="0" i="0" u="none" strike="noStrike" dirty="0">
                        <a:solidFill>
                          <a:srgbClr val="000000"/>
                        </a:solidFill>
                        <a:effectLst/>
                        <a:latin typeface="Arial"/>
                      </a:endParaRPr>
                    </a:p>
                  </a:txBody>
                  <a:tcPr marL="6758" marR="6758" marT="6758" marB="0" anchor="ctr"/>
                </a:tc>
                <a:tc>
                  <a:txBody>
                    <a:bodyPr/>
                    <a:lstStyle/>
                    <a:p>
                      <a:pPr algn="l" fontAlgn="ctr"/>
                      <a:r>
                        <a:rPr lang="en-US" sz="1000" u="none" strike="noStrike" dirty="0">
                          <a:effectLst/>
                        </a:rPr>
                        <a:t>874–850</a:t>
                      </a:r>
                      <a:endParaRPr lang="en-US" sz="1000" b="0" i="0" u="none" strike="noStrike" dirty="0">
                        <a:solidFill>
                          <a:srgbClr val="000000"/>
                        </a:solidFill>
                        <a:effectLst/>
                        <a:latin typeface="Arial"/>
                      </a:endParaRPr>
                    </a:p>
                  </a:txBody>
                  <a:tcPr marL="6758" marR="6758" marT="6758" marB="0" anchor="ctr"/>
                </a:tc>
              </a:tr>
              <a:tr h="125706">
                <a:tc>
                  <a:txBody>
                    <a:bodyPr/>
                    <a:lstStyle/>
                    <a:p>
                      <a:pPr algn="l" fontAlgn="ctr"/>
                      <a:r>
                        <a:rPr lang="en-US" sz="1000" u="none" strike="noStrike">
                          <a:effectLst/>
                        </a:rPr>
                        <a:t>Jehoram</a:t>
                      </a:r>
                      <a:endParaRPr lang="en-US" sz="1000" b="0" i="0" u="none" strike="noStrike">
                        <a:solidFill>
                          <a:srgbClr val="000000"/>
                        </a:solidFill>
                        <a:effectLst/>
                        <a:latin typeface="Arial"/>
                      </a:endParaRPr>
                    </a:p>
                  </a:txBody>
                  <a:tcPr marL="6758" marR="6758" marT="6758" marB="0" anchor="ctr"/>
                </a:tc>
                <a:tc>
                  <a:txBody>
                    <a:bodyPr/>
                    <a:lstStyle/>
                    <a:p>
                      <a:pPr algn="l" fontAlgn="ctr"/>
                      <a:r>
                        <a:rPr lang="en-US" sz="1000" u="none" strike="noStrike">
                          <a:effectLst/>
                        </a:rPr>
                        <a:t>850–843</a:t>
                      </a:r>
                      <a:endParaRPr lang="en-US" sz="1000" b="0" i="0" u="none" strike="noStrike">
                        <a:solidFill>
                          <a:srgbClr val="000000"/>
                        </a:solidFill>
                        <a:effectLst/>
                        <a:latin typeface="Arial"/>
                      </a:endParaRPr>
                    </a:p>
                  </a:txBody>
                  <a:tcPr marL="6758" marR="6758" marT="6758" marB="0" anchor="ctr"/>
                </a:tc>
              </a:tr>
              <a:tr h="125706">
                <a:tc>
                  <a:txBody>
                    <a:bodyPr/>
                    <a:lstStyle/>
                    <a:p>
                      <a:pPr algn="l" fontAlgn="ctr"/>
                      <a:r>
                        <a:rPr lang="en-US" sz="1000" u="none" strike="noStrike">
                          <a:effectLst/>
                        </a:rPr>
                        <a:t>Ahaziah</a:t>
                      </a:r>
                      <a:endParaRPr lang="en-US" sz="1000" b="0" i="0" u="none" strike="noStrike">
                        <a:solidFill>
                          <a:srgbClr val="000000"/>
                        </a:solidFill>
                        <a:effectLst/>
                        <a:latin typeface="Arial"/>
                      </a:endParaRPr>
                    </a:p>
                  </a:txBody>
                  <a:tcPr marL="6758" marR="6758" marT="6758" marB="0" anchor="ctr"/>
                </a:tc>
                <a:tc>
                  <a:txBody>
                    <a:bodyPr/>
                    <a:lstStyle/>
                    <a:p>
                      <a:pPr algn="l" fontAlgn="ctr"/>
                      <a:r>
                        <a:rPr lang="en-US" sz="1000" u="none" strike="noStrike" dirty="0">
                          <a:effectLst/>
                        </a:rPr>
                        <a:t>843</a:t>
                      </a:r>
                      <a:endParaRPr lang="en-US" sz="1000" b="0" i="0" u="none" strike="noStrike" dirty="0">
                        <a:solidFill>
                          <a:srgbClr val="000000"/>
                        </a:solidFill>
                        <a:effectLst/>
                        <a:latin typeface="Arial"/>
                      </a:endParaRPr>
                    </a:p>
                  </a:txBody>
                  <a:tcPr marL="6758" marR="6758" marT="6758" marB="0" anchor="ctr"/>
                </a:tc>
              </a:tr>
              <a:tr h="125706">
                <a:tc>
                  <a:txBody>
                    <a:bodyPr/>
                    <a:lstStyle/>
                    <a:p>
                      <a:pPr algn="l" fontAlgn="ctr"/>
                      <a:r>
                        <a:rPr lang="en-US" sz="1000" u="none" strike="noStrike">
                          <a:effectLst/>
                        </a:rPr>
                        <a:t>Athaliah</a:t>
                      </a:r>
                      <a:endParaRPr lang="en-US" sz="1000" b="0" i="0" u="none" strike="noStrike">
                        <a:solidFill>
                          <a:srgbClr val="000000"/>
                        </a:solidFill>
                        <a:effectLst/>
                        <a:latin typeface="Arial"/>
                      </a:endParaRPr>
                    </a:p>
                  </a:txBody>
                  <a:tcPr marL="6758" marR="6758" marT="6758" marB="0" anchor="ctr"/>
                </a:tc>
                <a:tc>
                  <a:txBody>
                    <a:bodyPr/>
                    <a:lstStyle/>
                    <a:p>
                      <a:pPr algn="l" fontAlgn="ctr"/>
                      <a:r>
                        <a:rPr lang="en-US" sz="1000" u="none" strike="noStrike">
                          <a:effectLst/>
                        </a:rPr>
                        <a:t>843–837</a:t>
                      </a:r>
                      <a:endParaRPr lang="en-US" sz="1000" b="0" i="0" u="none" strike="noStrike">
                        <a:solidFill>
                          <a:srgbClr val="000000"/>
                        </a:solidFill>
                        <a:effectLst/>
                        <a:latin typeface="Arial"/>
                      </a:endParaRPr>
                    </a:p>
                  </a:txBody>
                  <a:tcPr marL="6758" marR="6758" marT="6758" marB="0" anchor="ctr"/>
                </a:tc>
              </a:tr>
              <a:tr h="125706">
                <a:tc>
                  <a:txBody>
                    <a:bodyPr/>
                    <a:lstStyle/>
                    <a:p>
                      <a:pPr algn="l" fontAlgn="ctr"/>
                      <a:r>
                        <a:rPr lang="en-US" sz="1000" u="none" strike="noStrike">
                          <a:effectLst/>
                        </a:rPr>
                        <a:t>Joash</a:t>
                      </a:r>
                      <a:endParaRPr lang="en-US" sz="1000" b="0" i="0" u="none" strike="noStrike">
                        <a:solidFill>
                          <a:srgbClr val="000000"/>
                        </a:solidFill>
                        <a:effectLst/>
                        <a:latin typeface="Arial"/>
                      </a:endParaRPr>
                    </a:p>
                  </a:txBody>
                  <a:tcPr marL="6758" marR="6758" marT="6758" marB="0" anchor="ctr"/>
                </a:tc>
                <a:tc>
                  <a:txBody>
                    <a:bodyPr/>
                    <a:lstStyle/>
                    <a:p>
                      <a:pPr algn="l" fontAlgn="ctr"/>
                      <a:r>
                        <a:rPr lang="en-US" sz="1000" u="none" strike="noStrike">
                          <a:effectLst/>
                        </a:rPr>
                        <a:t>843–803</a:t>
                      </a:r>
                      <a:endParaRPr lang="en-US" sz="1000" b="0" i="0" u="none" strike="noStrike">
                        <a:solidFill>
                          <a:srgbClr val="000000"/>
                        </a:solidFill>
                        <a:effectLst/>
                        <a:latin typeface="Arial"/>
                      </a:endParaRPr>
                    </a:p>
                  </a:txBody>
                  <a:tcPr marL="6758" marR="6758" marT="6758" marB="0" anchor="ctr"/>
                </a:tc>
              </a:tr>
              <a:tr h="125706">
                <a:tc>
                  <a:txBody>
                    <a:bodyPr/>
                    <a:lstStyle/>
                    <a:p>
                      <a:pPr algn="l" fontAlgn="ctr"/>
                      <a:r>
                        <a:rPr lang="en-US" sz="1000" u="none" strike="noStrike">
                          <a:effectLst/>
                        </a:rPr>
                        <a:t>Amaziah</a:t>
                      </a:r>
                      <a:endParaRPr lang="en-US" sz="1000" b="0" i="0" u="none" strike="noStrike">
                        <a:solidFill>
                          <a:srgbClr val="000000"/>
                        </a:solidFill>
                        <a:effectLst/>
                        <a:latin typeface="Arial"/>
                      </a:endParaRPr>
                    </a:p>
                  </a:txBody>
                  <a:tcPr marL="6758" marR="6758" marT="6758" marB="0" anchor="ctr"/>
                </a:tc>
                <a:tc>
                  <a:txBody>
                    <a:bodyPr/>
                    <a:lstStyle/>
                    <a:p>
                      <a:pPr algn="l" fontAlgn="ctr"/>
                      <a:r>
                        <a:rPr lang="en-US" sz="1000" u="none" strike="noStrike">
                          <a:effectLst/>
                        </a:rPr>
                        <a:t>803–775</a:t>
                      </a:r>
                      <a:endParaRPr lang="en-US" sz="1000" b="0" i="0" u="none" strike="noStrike">
                        <a:solidFill>
                          <a:srgbClr val="000000"/>
                        </a:solidFill>
                        <a:effectLst/>
                        <a:latin typeface="Arial"/>
                      </a:endParaRPr>
                    </a:p>
                  </a:txBody>
                  <a:tcPr marL="6758" marR="6758" marT="6758" marB="0" anchor="ctr"/>
                </a:tc>
              </a:tr>
              <a:tr h="125706">
                <a:tc>
                  <a:txBody>
                    <a:bodyPr/>
                    <a:lstStyle/>
                    <a:p>
                      <a:pPr algn="l" fontAlgn="ctr"/>
                      <a:r>
                        <a:rPr lang="en-US" sz="1000" u="none" strike="noStrike">
                          <a:effectLst/>
                        </a:rPr>
                        <a:t>Uzziah</a:t>
                      </a:r>
                      <a:endParaRPr lang="en-US" sz="1000" b="0" i="0" u="none" strike="noStrike">
                        <a:solidFill>
                          <a:srgbClr val="000000"/>
                        </a:solidFill>
                        <a:effectLst/>
                        <a:latin typeface="Arial"/>
                      </a:endParaRPr>
                    </a:p>
                  </a:txBody>
                  <a:tcPr marL="6758" marR="6758" marT="6758" marB="0" anchor="ctr"/>
                </a:tc>
                <a:tc>
                  <a:txBody>
                    <a:bodyPr/>
                    <a:lstStyle/>
                    <a:p>
                      <a:pPr algn="l" fontAlgn="ctr"/>
                      <a:r>
                        <a:rPr lang="en-US" sz="1000" u="none" strike="noStrike" dirty="0">
                          <a:effectLst/>
                        </a:rPr>
                        <a:t>787–735</a:t>
                      </a:r>
                      <a:endParaRPr lang="en-US" sz="1000" b="0" i="0" u="none" strike="noStrike" dirty="0">
                        <a:solidFill>
                          <a:srgbClr val="000000"/>
                        </a:solidFill>
                        <a:effectLst/>
                        <a:latin typeface="Arial"/>
                      </a:endParaRPr>
                    </a:p>
                  </a:txBody>
                  <a:tcPr marL="6758" marR="6758" marT="6758" marB="0" anchor="ctr"/>
                </a:tc>
              </a:tr>
              <a:tr h="125706">
                <a:tc>
                  <a:txBody>
                    <a:bodyPr/>
                    <a:lstStyle/>
                    <a:p>
                      <a:pPr algn="l" fontAlgn="ctr"/>
                      <a:r>
                        <a:rPr lang="en-US" sz="1000" u="none" strike="noStrike">
                          <a:effectLst/>
                        </a:rPr>
                        <a:t>Jotham</a:t>
                      </a:r>
                      <a:endParaRPr lang="en-US" sz="1000" b="0" i="0" u="none" strike="noStrike">
                        <a:solidFill>
                          <a:srgbClr val="000000"/>
                        </a:solidFill>
                        <a:effectLst/>
                        <a:latin typeface="Arial"/>
                      </a:endParaRPr>
                    </a:p>
                  </a:txBody>
                  <a:tcPr marL="6758" marR="6758" marT="6758" marB="0" anchor="ctr"/>
                </a:tc>
                <a:tc>
                  <a:txBody>
                    <a:bodyPr/>
                    <a:lstStyle/>
                    <a:p>
                      <a:pPr algn="l" fontAlgn="ctr"/>
                      <a:r>
                        <a:rPr lang="en-US" sz="1000" u="none" strike="noStrike" dirty="0">
                          <a:effectLst/>
                        </a:rPr>
                        <a:t>749–734</a:t>
                      </a:r>
                      <a:endParaRPr lang="en-US" sz="1000" b="0" i="0" u="none" strike="noStrike" dirty="0">
                        <a:solidFill>
                          <a:srgbClr val="000000"/>
                        </a:solidFill>
                        <a:effectLst/>
                        <a:latin typeface="Arial"/>
                      </a:endParaRPr>
                    </a:p>
                  </a:txBody>
                  <a:tcPr marL="6758" marR="6758" marT="6758" marB="0" anchor="ctr"/>
                </a:tc>
              </a:tr>
              <a:tr h="125706">
                <a:tc>
                  <a:txBody>
                    <a:bodyPr/>
                    <a:lstStyle/>
                    <a:p>
                      <a:pPr algn="l" fontAlgn="ctr"/>
                      <a:r>
                        <a:rPr lang="en-US" sz="1000" u="none" strike="noStrike" dirty="0" err="1">
                          <a:effectLst/>
                        </a:rPr>
                        <a:t>Ahaz</a:t>
                      </a:r>
                      <a:endParaRPr lang="en-US" sz="1000" b="0" i="0" u="none" strike="noStrike" dirty="0">
                        <a:solidFill>
                          <a:srgbClr val="000000"/>
                        </a:solidFill>
                        <a:effectLst/>
                        <a:latin typeface="Arial"/>
                      </a:endParaRPr>
                    </a:p>
                  </a:txBody>
                  <a:tcPr marL="6758" marR="6758" marT="6758" marB="0" anchor="ctr"/>
                </a:tc>
                <a:tc>
                  <a:txBody>
                    <a:bodyPr/>
                    <a:lstStyle/>
                    <a:p>
                      <a:pPr algn="l" fontAlgn="ctr"/>
                      <a:r>
                        <a:rPr lang="en-US" sz="1000" u="none" strike="noStrike" dirty="0">
                          <a:effectLst/>
                        </a:rPr>
                        <a:t>741–726</a:t>
                      </a:r>
                      <a:endParaRPr lang="en-US" sz="1000" b="0" i="0" u="none" strike="noStrike" dirty="0">
                        <a:solidFill>
                          <a:srgbClr val="000000"/>
                        </a:solidFill>
                        <a:effectLst/>
                        <a:latin typeface="Arial"/>
                      </a:endParaRPr>
                    </a:p>
                  </a:txBody>
                  <a:tcPr marL="6758" marR="6758" marT="6758" marB="0" anchor="ctr"/>
                </a:tc>
              </a:tr>
              <a:tr h="125706">
                <a:tc>
                  <a:txBody>
                    <a:bodyPr/>
                    <a:lstStyle/>
                    <a:p>
                      <a:pPr algn="l" fontAlgn="ctr"/>
                      <a:r>
                        <a:rPr lang="en-US" sz="1000" u="none" strike="noStrike" dirty="0">
                          <a:effectLst/>
                        </a:rPr>
                        <a:t>Hezekiah</a:t>
                      </a:r>
                      <a:endParaRPr lang="en-US" sz="1000" b="0" i="0" u="none" strike="noStrike" dirty="0">
                        <a:solidFill>
                          <a:srgbClr val="000000"/>
                        </a:solidFill>
                        <a:effectLst/>
                        <a:latin typeface="Arial"/>
                      </a:endParaRPr>
                    </a:p>
                  </a:txBody>
                  <a:tcPr marL="6758" marR="6758" marT="6758" marB="0" anchor="ctr"/>
                </a:tc>
                <a:tc>
                  <a:txBody>
                    <a:bodyPr/>
                    <a:lstStyle/>
                    <a:p>
                      <a:pPr algn="l" fontAlgn="ctr"/>
                      <a:r>
                        <a:rPr lang="en-US" sz="1000" u="none" strike="noStrike">
                          <a:effectLst/>
                        </a:rPr>
                        <a:t>726–697</a:t>
                      </a:r>
                      <a:endParaRPr lang="en-US" sz="1000" b="0" i="0" u="none" strike="noStrike">
                        <a:solidFill>
                          <a:srgbClr val="000000"/>
                        </a:solidFill>
                        <a:effectLst/>
                        <a:latin typeface="Arial"/>
                      </a:endParaRPr>
                    </a:p>
                  </a:txBody>
                  <a:tcPr marL="6758" marR="6758" marT="6758" marB="0" anchor="ctr"/>
                </a:tc>
              </a:tr>
              <a:tr h="125706">
                <a:tc>
                  <a:txBody>
                    <a:bodyPr/>
                    <a:lstStyle/>
                    <a:p>
                      <a:pPr algn="l" fontAlgn="ctr"/>
                      <a:r>
                        <a:rPr lang="en-US" sz="1000" u="none" strike="noStrike">
                          <a:effectLst/>
                        </a:rPr>
                        <a:t>Manasseh</a:t>
                      </a:r>
                      <a:endParaRPr lang="en-US" sz="1000" b="0" i="0" u="none" strike="noStrike">
                        <a:solidFill>
                          <a:srgbClr val="000000"/>
                        </a:solidFill>
                        <a:effectLst/>
                        <a:latin typeface="Arial"/>
                      </a:endParaRPr>
                    </a:p>
                  </a:txBody>
                  <a:tcPr marL="6758" marR="6758" marT="6758" marB="0" anchor="ctr"/>
                </a:tc>
                <a:tc>
                  <a:txBody>
                    <a:bodyPr/>
                    <a:lstStyle/>
                    <a:p>
                      <a:pPr algn="l" fontAlgn="ctr"/>
                      <a:r>
                        <a:rPr lang="en-US" sz="1000" u="none" strike="noStrike" dirty="0">
                          <a:effectLst/>
                        </a:rPr>
                        <a:t>697–642</a:t>
                      </a:r>
                      <a:endParaRPr lang="en-US" sz="1000" b="0" i="0" u="none" strike="noStrike" dirty="0">
                        <a:solidFill>
                          <a:srgbClr val="000000"/>
                        </a:solidFill>
                        <a:effectLst/>
                        <a:latin typeface="Arial"/>
                      </a:endParaRPr>
                    </a:p>
                  </a:txBody>
                  <a:tcPr marL="6758" marR="6758" marT="6758" marB="0" anchor="ctr"/>
                </a:tc>
              </a:tr>
              <a:tr h="125706">
                <a:tc>
                  <a:txBody>
                    <a:bodyPr/>
                    <a:lstStyle/>
                    <a:p>
                      <a:pPr algn="l" fontAlgn="ctr"/>
                      <a:r>
                        <a:rPr lang="en-US" sz="1000" u="none" strike="noStrike">
                          <a:effectLst/>
                        </a:rPr>
                        <a:t>Amon</a:t>
                      </a:r>
                      <a:endParaRPr lang="en-US" sz="1000" b="0" i="0" u="none" strike="noStrike">
                        <a:solidFill>
                          <a:srgbClr val="000000"/>
                        </a:solidFill>
                        <a:effectLst/>
                        <a:latin typeface="Arial"/>
                      </a:endParaRPr>
                    </a:p>
                  </a:txBody>
                  <a:tcPr marL="6758" marR="6758" marT="6758" marB="0" anchor="ctr"/>
                </a:tc>
                <a:tc>
                  <a:txBody>
                    <a:bodyPr/>
                    <a:lstStyle/>
                    <a:p>
                      <a:pPr algn="l" fontAlgn="ctr"/>
                      <a:r>
                        <a:rPr lang="en-US" sz="1000" u="none" strike="noStrike" dirty="0">
                          <a:effectLst/>
                        </a:rPr>
                        <a:t>641–640</a:t>
                      </a:r>
                      <a:endParaRPr lang="en-US" sz="1000" b="0" i="0" u="none" strike="noStrike" dirty="0">
                        <a:solidFill>
                          <a:srgbClr val="000000"/>
                        </a:solidFill>
                        <a:effectLst/>
                        <a:latin typeface="Arial"/>
                      </a:endParaRPr>
                    </a:p>
                  </a:txBody>
                  <a:tcPr marL="6758" marR="6758" marT="6758" marB="0" anchor="ctr"/>
                </a:tc>
              </a:tr>
              <a:tr h="125706">
                <a:tc>
                  <a:txBody>
                    <a:bodyPr/>
                    <a:lstStyle/>
                    <a:p>
                      <a:pPr algn="l" fontAlgn="ctr"/>
                      <a:r>
                        <a:rPr lang="en-US" sz="1000" u="none" strike="noStrike">
                          <a:effectLst/>
                        </a:rPr>
                        <a:t>Josiah</a:t>
                      </a:r>
                      <a:endParaRPr lang="en-US" sz="1000" b="0" i="0" u="none" strike="noStrike">
                        <a:solidFill>
                          <a:srgbClr val="000000"/>
                        </a:solidFill>
                        <a:effectLst/>
                        <a:latin typeface="Arial"/>
                      </a:endParaRPr>
                    </a:p>
                  </a:txBody>
                  <a:tcPr marL="6758" marR="6758" marT="6758" marB="0" anchor="ctr"/>
                </a:tc>
                <a:tc>
                  <a:txBody>
                    <a:bodyPr/>
                    <a:lstStyle/>
                    <a:p>
                      <a:pPr algn="l" fontAlgn="ctr"/>
                      <a:r>
                        <a:rPr lang="en-US" sz="1000" u="none" strike="noStrike" dirty="0">
                          <a:effectLst/>
                        </a:rPr>
                        <a:t>639–608</a:t>
                      </a:r>
                      <a:endParaRPr lang="en-US" sz="1000" b="0" i="0" u="none" strike="noStrike" dirty="0">
                        <a:solidFill>
                          <a:srgbClr val="000000"/>
                        </a:solidFill>
                        <a:effectLst/>
                        <a:latin typeface="Arial"/>
                      </a:endParaRPr>
                    </a:p>
                  </a:txBody>
                  <a:tcPr marL="6758" marR="6758" marT="6758" marB="0" anchor="ctr"/>
                </a:tc>
              </a:tr>
              <a:tr h="125706">
                <a:tc>
                  <a:txBody>
                    <a:bodyPr/>
                    <a:lstStyle/>
                    <a:p>
                      <a:pPr algn="l" fontAlgn="ctr"/>
                      <a:r>
                        <a:rPr lang="en-US" sz="1000" u="none" strike="noStrike">
                          <a:effectLst/>
                        </a:rPr>
                        <a:t>Jehoahaz</a:t>
                      </a:r>
                      <a:endParaRPr lang="en-US" sz="1000" b="0" i="0" u="none" strike="noStrike">
                        <a:solidFill>
                          <a:srgbClr val="000000"/>
                        </a:solidFill>
                        <a:effectLst/>
                        <a:latin typeface="Arial"/>
                      </a:endParaRPr>
                    </a:p>
                  </a:txBody>
                  <a:tcPr marL="6758" marR="6758" marT="6758" marB="0" anchor="ctr"/>
                </a:tc>
                <a:tc>
                  <a:txBody>
                    <a:bodyPr/>
                    <a:lstStyle/>
                    <a:p>
                      <a:pPr algn="l" fontAlgn="ctr"/>
                      <a:r>
                        <a:rPr lang="en-US" sz="1000" u="none" strike="noStrike" dirty="0">
                          <a:effectLst/>
                        </a:rPr>
                        <a:t>608</a:t>
                      </a:r>
                      <a:endParaRPr lang="en-US" sz="1000" b="0" i="0" u="none" strike="noStrike" dirty="0">
                        <a:solidFill>
                          <a:srgbClr val="000000"/>
                        </a:solidFill>
                        <a:effectLst/>
                        <a:latin typeface="Arial"/>
                      </a:endParaRPr>
                    </a:p>
                  </a:txBody>
                  <a:tcPr marL="6758" marR="6758" marT="6758" marB="0" anchor="ctr"/>
                </a:tc>
              </a:tr>
              <a:tr h="125706">
                <a:tc>
                  <a:txBody>
                    <a:bodyPr/>
                    <a:lstStyle/>
                    <a:p>
                      <a:pPr algn="l" fontAlgn="ctr"/>
                      <a:r>
                        <a:rPr lang="en-US" sz="1000" u="none" strike="noStrike">
                          <a:effectLst/>
                        </a:rPr>
                        <a:t>Jehoiakim</a:t>
                      </a:r>
                      <a:endParaRPr lang="en-US" sz="1000" b="0" i="0" u="none" strike="noStrike">
                        <a:solidFill>
                          <a:srgbClr val="000000"/>
                        </a:solidFill>
                        <a:effectLst/>
                        <a:latin typeface="Arial"/>
                      </a:endParaRPr>
                    </a:p>
                  </a:txBody>
                  <a:tcPr marL="6758" marR="6758" marT="6758" marB="0" anchor="ctr"/>
                </a:tc>
                <a:tc>
                  <a:txBody>
                    <a:bodyPr/>
                    <a:lstStyle/>
                    <a:p>
                      <a:pPr algn="l" fontAlgn="ctr"/>
                      <a:r>
                        <a:rPr lang="en-US" sz="1000" u="none" strike="noStrike" dirty="0">
                          <a:effectLst/>
                        </a:rPr>
                        <a:t>608–597</a:t>
                      </a:r>
                      <a:endParaRPr lang="en-US" sz="1000" b="0" i="0" u="none" strike="noStrike" dirty="0">
                        <a:solidFill>
                          <a:srgbClr val="000000"/>
                        </a:solidFill>
                        <a:effectLst/>
                        <a:latin typeface="Arial"/>
                      </a:endParaRPr>
                    </a:p>
                  </a:txBody>
                  <a:tcPr marL="6758" marR="6758" marT="6758" marB="0" anchor="ctr"/>
                </a:tc>
              </a:tr>
              <a:tr h="125706">
                <a:tc>
                  <a:txBody>
                    <a:bodyPr/>
                    <a:lstStyle/>
                    <a:p>
                      <a:pPr algn="l" fontAlgn="ctr"/>
                      <a:r>
                        <a:rPr lang="en-US" sz="1000" u="none" strike="noStrike">
                          <a:effectLst/>
                        </a:rPr>
                        <a:t>Jehoiachin</a:t>
                      </a:r>
                      <a:endParaRPr lang="en-US" sz="1000" b="0" i="0" u="none" strike="noStrike">
                        <a:solidFill>
                          <a:srgbClr val="000000"/>
                        </a:solidFill>
                        <a:effectLst/>
                        <a:latin typeface="Arial"/>
                      </a:endParaRPr>
                    </a:p>
                  </a:txBody>
                  <a:tcPr marL="6758" marR="6758" marT="6758" marB="0" anchor="ctr"/>
                </a:tc>
                <a:tc>
                  <a:txBody>
                    <a:bodyPr/>
                    <a:lstStyle/>
                    <a:p>
                      <a:pPr algn="l" fontAlgn="ctr"/>
                      <a:r>
                        <a:rPr lang="en-US" sz="1000" u="none" strike="noStrike">
                          <a:effectLst/>
                        </a:rPr>
                        <a:t>597</a:t>
                      </a:r>
                      <a:endParaRPr lang="en-US" sz="1000" b="0" i="0" u="none" strike="noStrike">
                        <a:solidFill>
                          <a:srgbClr val="000000"/>
                        </a:solidFill>
                        <a:effectLst/>
                        <a:latin typeface="Arial"/>
                      </a:endParaRPr>
                    </a:p>
                  </a:txBody>
                  <a:tcPr marL="6758" marR="6758" marT="6758" marB="0" anchor="ctr"/>
                </a:tc>
              </a:tr>
              <a:tr h="125706">
                <a:tc>
                  <a:txBody>
                    <a:bodyPr/>
                    <a:lstStyle/>
                    <a:p>
                      <a:pPr algn="l" fontAlgn="ctr"/>
                      <a:r>
                        <a:rPr lang="en-US" sz="1000" u="none" strike="noStrike" dirty="0">
                          <a:effectLst/>
                        </a:rPr>
                        <a:t>Zedekiah</a:t>
                      </a:r>
                      <a:endParaRPr lang="en-US" sz="1000" b="0" i="0" u="none" strike="noStrike" dirty="0">
                        <a:solidFill>
                          <a:srgbClr val="000000"/>
                        </a:solidFill>
                        <a:effectLst/>
                        <a:latin typeface="Arial"/>
                      </a:endParaRPr>
                    </a:p>
                  </a:txBody>
                  <a:tcPr marL="6758" marR="6758" marT="6758" marB="0" anchor="ctr"/>
                </a:tc>
                <a:tc>
                  <a:txBody>
                    <a:bodyPr/>
                    <a:lstStyle/>
                    <a:p>
                      <a:pPr algn="l" fontAlgn="b"/>
                      <a:r>
                        <a:rPr lang="en-US" sz="1000" u="none" strike="noStrike" dirty="0">
                          <a:effectLst/>
                        </a:rPr>
                        <a:t>597–586</a:t>
                      </a:r>
                      <a:endParaRPr lang="en-US" sz="1000" b="0" i="0" u="none" strike="noStrike" dirty="0">
                        <a:solidFill>
                          <a:srgbClr val="000000"/>
                        </a:solidFill>
                        <a:effectLst/>
                        <a:latin typeface="Calibri"/>
                      </a:endParaRPr>
                    </a:p>
                  </a:txBody>
                  <a:tcPr marL="6758" marR="6758" marT="6758" marB="0" anchor="b"/>
                </a:tc>
              </a:tr>
            </a:tbl>
          </a:graphicData>
        </a:graphic>
      </p:graphicFrame>
      <p:sp>
        <p:nvSpPr>
          <p:cNvPr id="18" name="Rectangle 17"/>
          <p:cNvSpPr/>
          <p:nvPr/>
        </p:nvSpPr>
        <p:spPr>
          <a:xfrm>
            <a:off x="6295503" y="1212770"/>
            <a:ext cx="2467497" cy="507831"/>
          </a:xfrm>
          <a:prstGeom prst="rect">
            <a:avLst/>
          </a:prstGeom>
        </p:spPr>
        <p:txBody>
          <a:bodyPr wrap="square">
            <a:spAutoFit/>
          </a:bodyPr>
          <a:lstStyle/>
          <a:p>
            <a:pPr algn="ctr"/>
            <a:r>
              <a:rPr lang="en-US" sz="900" b="1" dirty="0">
                <a:solidFill>
                  <a:srgbClr val="FFC000"/>
                </a:solidFill>
              </a:rPr>
              <a:t>Judah</a:t>
            </a:r>
            <a:r>
              <a:rPr lang="en-US" sz="900" dirty="0">
                <a:solidFill>
                  <a:srgbClr val="FFC000"/>
                </a:solidFill>
              </a:rPr>
              <a:t> </a:t>
            </a:r>
            <a:r>
              <a:rPr lang="en-US" sz="900" dirty="0">
                <a:solidFill>
                  <a:schemeClr val="bg1"/>
                </a:solidFill>
              </a:rPr>
              <a:t>had 20 kings—12 were evil, 8 were </a:t>
            </a:r>
            <a:r>
              <a:rPr lang="en-US" sz="900" dirty="0" smtClean="0">
                <a:solidFill>
                  <a:schemeClr val="bg1"/>
                </a:solidFill>
              </a:rPr>
              <a:t>good</a:t>
            </a:r>
            <a:br>
              <a:rPr lang="en-US" sz="900" dirty="0" smtClean="0">
                <a:solidFill>
                  <a:schemeClr val="bg1"/>
                </a:solidFill>
              </a:rPr>
            </a:br>
            <a:r>
              <a:rPr lang="en-US" sz="900" b="1" dirty="0" smtClean="0">
                <a:solidFill>
                  <a:srgbClr val="FF0000"/>
                </a:solidFill>
              </a:rPr>
              <a:t>Israel</a:t>
            </a:r>
            <a:r>
              <a:rPr lang="en-US" sz="900" dirty="0" smtClean="0">
                <a:solidFill>
                  <a:srgbClr val="FF0000"/>
                </a:solidFill>
              </a:rPr>
              <a:t> </a:t>
            </a:r>
            <a:r>
              <a:rPr lang="en-US" sz="900" dirty="0">
                <a:solidFill>
                  <a:schemeClr val="bg1"/>
                </a:solidFill>
              </a:rPr>
              <a:t>had 19 </a:t>
            </a:r>
            <a:r>
              <a:rPr lang="en-US" sz="900" dirty="0" smtClean="0">
                <a:solidFill>
                  <a:schemeClr val="bg1"/>
                </a:solidFill>
              </a:rPr>
              <a:t>kings—ALL were evil</a:t>
            </a:r>
            <a:br>
              <a:rPr lang="en-US" sz="900" dirty="0" smtClean="0">
                <a:solidFill>
                  <a:schemeClr val="bg1"/>
                </a:solidFill>
              </a:rPr>
            </a:br>
            <a:endParaRPr lang="en-US" sz="900" dirty="0">
              <a:solidFill>
                <a:schemeClr val="bg1"/>
              </a:solidFill>
            </a:endParaRPr>
          </a:p>
        </p:txBody>
      </p:sp>
    </p:spTree>
    <p:extLst>
      <p:ext uri="{BB962C8B-B14F-4D97-AF65-F5344CB8AC3E}">
        <p14:creationId xmlns:p14="http://schemas.microsoft.com/office/powerpoint/2010/main" val="25278051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8" name="Picture 4" descr="C:\Users\Shawn\AppData\Local\Temp\SNAGHTML446ad5eb.PNG"/>
          <p:cNvPicPr>
            <a:picLocks noChangeAspect="1" noChangeArrowheads="1"/>
          </p:cNvPicPr>
          <p:nvPr/>
        </p:nvPicPr>
        <p:blipFill rotWithShape="1">
          <a:blip r:embed="rId3">
            <a:extLst>
              <a:ext uri="{28A0092B-C50C-407E-A947-70E740481C1C}">
                <a14:useLocalDpi xmlns:a14="http://schemas.microsoft.com/office/drawing/2010/main" val="0"/>
              </a:ext>
            </a:extLst>
          </a:blip>
          <a:srcRect t="10484" b="6154"/>
          <a:stretch/>
        </p:blipFill>
        <p:spPr bwMode="auto">
          <a:xfrm>
            <a:off x="4143654" y="1872792"/>
            <a:ext cx="4924146" cy="3245689"/>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C:\Users\Shawn\AppData\Local\Temp\SNAGHTML446f66b5.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b="14978"/>
          <a:stretch/>
        </p:blipFill>
        <p:spPr bwMode="auto">
          <a:xfrm>
            <a:off x="2714852" y="3714750"/>
            <a:ext cx="1476148" cy="1548676"/>
          </a:xfrm>
          <a:prstGeom prst="rect">
            <a:avLst/>
          </a:prstGeom>
          <a:solidFill>
            <a:srgbClr val="000000">
              <a:shade val="95000"/>
            </a:srgbClr>
          </a:solidFill>
          <a:ln w="127000" cap="sq">
            <a:solidFill>
              <a:srgbClr val="000000"/>
            </a:solidFill>
            <a:miter lim="800000"/>
          </a:ln>
          <a:effectLst>
            <a:outerShdw blurRad="254000" dist="190500" dir="2700000" sy="90000" algn="bl" rotWithShape="0">
              <a:srgbClr val="000000">
                <a:alpha val="40000"/>
              </a:srgbClr>
            </a:outerShdw>
          </a:effectLst>
          <a:extLst/>
        </p:spPr>
      </p:pic>
      <p:sp>
        <p:nvSpPr>
          <p:cNvPr id="6" name="Rectangle 3"/>
          <p:cNvSpPr txBox="1">
            <a:spLocks noChangeArrowheads="1"/>
          </p:cNvSpPr>
          <p:nvPr/>
        </p:nvSpPr>
        <p:spPr>
          <a:xfrm>
            <a:off x="228600" y="1200150"/>
            <a:ext cx="4267200" cy="45339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4400" dirty="0">
              <a:solidFill>
                <a:schemeClr val="bg1"/>
              </a:solidFill>
            </a:endParaRPr>
          </a:p>
        </p:txBody>
      </p:sp>
      <p:sp>
        <p:nvSpPr>
          <p:cNvPr id="7" name="Rectangle 6"/>
          <p:cNvSpPr/>
          <p:nvPr/>
        </p:nvSpPr>
        <p:spPr>
          <a:xfrm>
            <a:off x="0" y="-117336"/>
            <a:ext cx="5400902" cy="707886"/>
          </a:xfrm>
          <a:prstGeom prst="rect">
            <a:avLst/>
          </a:prstGeom>
        </p:spPr>
        <p:txBody>
          <a:bodyPr wrap="none">
            <a:spAutoFit/>
          </a:bodyPr>
          <a:lstStyle/>
          <a:p>
            <a:pPr marL="344488" indent="-344488">
              <a:tabLst>
                <a:tab pos="285750" algn="l"/>
              </a:tabLst>
            </a:pP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5. Collapse / Restoration</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 name="Rectangle 1"/>
          <p:cNvSpPr/>
          <p:nvPr/>
        </p:nvSpPr>
        <p:spPr>
          <a:xfrm>
            <a:off x="1" y="514350"/>
            <a:ext cx="4190999" cy="1446550"/>
          </a:xfrm>
          <a:prstGeom prst="rect">
            <a:avLst/>
          </a:prstGeom>
        </p:spPr>
        <p:txBody>
          <a:bodyPr wrap="square">
            <a:spAutoFit/>
          </a:bodyPr>
          <a:lstStyle/>
          <a:p>
            <a:r>
              <a:rPr lang="en-US" sz="1100" b="1" dirty="0">
                <a:solidFill>
                  <a:srgbClr val="FFC000"/>
                </a:solidFill>
              </a:rPr>
              <a:t>Jeremiah </a:t>
            </a:r>
            <a:r>
              <a:rPr lang="en-US" sz="1100" b="1" dirty="0" smtClean="0">
                <a:solidFill>
                  <a:srgbClr val="FFC000"/>
                </a:solidFill>
              </a:rPr>
              <a:t>25:8-9,11: </a:t>
            </a:r>
            <a:r>
              <a:rPr lang="en-US" sz="1100" dirty="0">
                <a:solidFill>
                  <a:schemeClr val="bg1"/>
                </a:solidFill>
              </a:rPr>
              <a:t>Therefore the </a:t>
            </a:r>
            <a:r>
              <a:rPr lang="en-US" sz="1100" cap="small" dirty="0">
                <a:solidFill>
                  <a:schemeClr val="bg1"/>
                </a:solidFill>
              </a:rPr>
              <a:t>Lord</a:t>
            </a:r>
            <a:r>
              <a:rPr lang="en-US" sz="1100" dirty="0">
                <a:solidFill>
                  <a:schemeClr val="bg1"/>
                </a:solidFill>
              </a:rPr>
              <a:t> Almighty says this: “Because you have not listened to my words, I will summon all the peoples of the north and my servant Nebuchadnezzar king of Babylon,” declares the </a:t>
            </a:r>
            <a:r>
              <a:rPr lang="en-US" sz="1100" cap="small" dirty="0">
                <a:solidFill>
                  <a:schemeClr val="bg1"/>
                </a:solidFill>
              </a:rPr>
              <a:t>Lord</a:t>
            </a:r>
            <a:r>
              <a:rPr lang="en-US" sz="1100" dirty="0">
                <a:solidFill>
                  <a:schemeClr val="bg1"/>
                </a:solidFill>
              </a:rPr>
              <a:t>, “and </a:t>
            </a:r>
            <a:r>
              <a:rPr lang="en-US" sz="1100" b="1" dirty="0">
                <a:solidFill>
                  <a:srgbClr val="00B0F0"/>
                </a:solidFill>
              </a:rPr>
              <a:t>I will bring them against this land</a:t>
            </a:r>
            <a:r>
              <a:rPr lang="en-US" sz="1100" dirty="0">
                <a:solidFill>
                  <a:schemeClr val="bg1"/>
                </a:solidFill>
              </a:rPr>
              <a:t> and its inhabitants and against all the surrounding nations. I will completely destroy them and make them an object of horror and scorn, and an everlasting </a:t>
            </a:r>
            <a:r>
              <a:rPr lang="en-US" sz="1100" dirty="0" smtClean="0">
                <a:solidFill>
                  <a:schemeClr val="bg1"/>
                </a:solidFill>
              </a:rPr>
              <a:t>ruin… This </a:t>
            </a:r>
            <a:r>
              <a:rPr lang="en-US" sz="1100" dirty="0">
                <a:solidFill>
                  <a:schemeClr val="bg1"/>
                </a:solidFill>
              </a:rPr>
              <a:t>whole country will become a desolate wasteland, and these nations </a:t>
            </a:r>
            <a:r>
              <a:rPr lang="en-US" sz="1100" b="1" dirty="0">
                <a:solidFill>
                  <a:srgbClr val="00B0F0"/>
                </a:solidFill>
              </a:rPr>
              <a:t>will serve the king of Babylon </a:t>
            </a:r>
            <a:r>
              <a:rPr lang="en-US" sz="1100" dirty="0" smtClean="0">
                <a:solidFill>
                  <a:schemeClr val="bg1"/>
                </a:solidFill>
              </a:rPr>
              <a:t>seventy </a:t>
            </a:r>
            <a:r>
              <a:rPr lang="en-US" sz="1100" dirty="0">
                <a:solidFill>
                  <a:schemeClr val="bg1"/>
                </a:solidFill>
              </a:rPr>
              <a:t>years. </a:t>
            </a:r>
          </a:p>
        </p:txBody>
      </p:sp>
      <p:sp>
        <p:nvSpPr>
          <p:cNvPr id="21" name="Rectangle 20"/>
          <p:cNvSpPr/>
          <p:nvPr/>
        </p:nvSpPr>
        <p:spPr>
          <a:xfrm>
            <a:off x="4658519" y="779443"/>
            <a:ext cx="4104481" cy="954107"/>
          </a:xfrm>
          <a:prstGeom prst="rect">
            <a:avLst/>
          </a:prstGeom>
        </p:spPr>
        <p:txBody>
          <a:bodyPr wrap="square">
            <a:spAutoFit/>
          </a:bodyPr>
          <a:lstStyle/>
          <a:p>
            <a:pPr marL="285750" indent="-285750">
              <a:buFont typeface="Arial" pitchFamily="34" charset="0"/>
              <a:buChar char="•"/>
            </a:pPr>
            <a:r>
              <a:rPr lang="en-US" sz="1400" dirty="0" smtClean="0">
                <a:solidFill>
                  <a:schemeClr val="bg1"/>
                </a:solidFill>
              </a:rPr>
              <a:t>Prophets warn (Isaiah / Jeremiah)</a:t>
            </a:r>
          </a:p>
          <a:p>
            <a:pPr marL="285750" indent="-285750">
              <a:buFont typeface="Arial" pitchFamily="34" charset="0"/>
              <a:buChar char="•"/>
            </a:pPr>
            <a:r>
              <a:rPr lang="en-US" sz="1400" dirty="0" smtClean="0">
                <a:solidFill>
                  <a:schemeClr val="bg1"/>
                </a:solidFill>
              </a:rPr>
              <a:t>Prophecies about messiah</a:t>
            </a:r>
          </a:p>
          <a:p>
            <a:pPr marL="285750" indent="-285750">
              <a:buFont typeface="Arial" pitchFamily="34" charset="0"/>
              <a:buChar char="•"/>
            </a:pPr>
            <a:r>
              <a:rPr lang="en-US" sz="1400" dirty="0" smtClean="0">
                <a:solidFill>
                  <a:schemeClr val="bg1"/>
                </a:solidFill>
              </a:rPr>
              <a:t>Babylonian exile (Daniel / Lamentations /  Esther)</a:t>
            </a:r>
          </a:p>
          <a:p>
            <a:pPr marL="285750" indent="-285750">
              <a:buFont typeface="Arial" pitchFamily="34" charset="0"/>
              <a:buChar char="•"/>
            </a:pPr>
            <a:r>
              <a:rPr lang="en-US" sz="1400" dirty="0" smtClean="0">
                <a:solidFill>
                  <a:schemeClr val="bg1"/>
                </a:solidFill>
              </a:rPr>
              <a:t>Return to land (Ezra / Nehemiah)</a:t>
            </a:r>
          </a:p>
        </p:txBody>
      </p:sp>
      <p:sp>
        <p:nvSpPr>
          <p:cNvPr id="22" name="Rectangle 21"/>
          <p:cNvSpPr/>
          <p:nvPr/>
        </p:nvSpPr>
        <p:spPr>
          <a:xfrm>
            <a:off x="4648200" y="474643"/>
            <a:ext cx="1203727" cy="369332"/>
          </a:xfrm>
          <a:prstGeom prst="rect">
            <a:avLst/>
          </a:prstGeom>
        </p:spPr>
        <p:txBody>
          <a:bodyPr wrap="none">
            <a:spAutoFit/>
          </a:bodyPr>
          <a:lstStyle/>
          <a:p>
            <a:r>
              <a:rPr lang="en-US" b="1" dirty="0" smtClean="0">
                <a:solidFill>
                  <a:srgbClr val="FFC000"/>
                </a:solidFill>
              </a:rPr>
              <a:t>Key Events</a:t>
            </a:r>
            <a:endParaRPr lang="en-US" dirty="0"/>
          </a:p>
        </p:txBody>
      </p:sp>
      <p:sp>
        <p:nvSpPr>
          <p:cNvPr id="3" name="Rectangle 2"/>
          <p:cNvSpPr/>
          <p:nvPr/>
        </p:nvSpPr>
        <p:spPr>
          <a:xfrm>
            <a:off x="0" y="2014031"/>
            <a:ext cx="4114801" cy="938719"/>
          </a:xfrm>
          <a:prstGeom prst="rect">
            <a:avLst/>
          </a:prstGeom>
        </p:spPr>
        <p:txBody>
          <a:bodyPr wrap="square">
            <a:spAutoFit/>
          </a:bodyPr>
          <a:lstStyle/>
          <a:p>
            <a:r>
              <a:rPr lang="en-US" sz="1100" b="1" dirty="0">
                <a:solidFill>
                  <a:srgbClr val="FFC000"/>
                </a:solidFill>
              </a:rPr>
              <a:t>Jeremiah 29:10–11: </a:t>
            </a:r>
            <a:r>
              <a:rPr lang="en-US" sz="1100" dirty="0">
                <a:solidFill>
                  <a:schemeClr val="bg1"/>
                </a:solidFill>
              </a:rPr>
              <a:t>This is what the </a:t>
            </a:r>
            <a:r>
              <a:rPr lang="en-US" sz="1100" cap="small" dirty="0">
                <a:solidFill>
                  <a:schemeClr val="bg1"/>
                </a:solidFill>
              </a:rPr>
              <a:t>Lord</a:t>
            </a:r>
            <a:r>
              <a:rPr lang="en-US" sz="1100" dirty="0">
                <a:solidFill>
                  <a:schemeClr val="bg1"/>
                </a:solidFill>
              </a:rPr>
              <a:t> says: “When seventy years are completed for Babylon, I will come to you and fulfill my gracious promise to </a:t>
            </a:r>
            <a:r>
              <a:rPr lang="en-US" sz="1100" b="1" dirty="0">
                <a:solidFill>
                  <a:srgbClr val="00B0F0"/>
                </a:solidFill>
              </a:rPr>
              <a:t>bring you back to this place</a:t>
            </a:r>
            <a:r>
              <a:rPr lang="en-US" sz="1100" dirty="0">
                <a:solidFill>
                  <a:schemeClr val="bg1"/>
                </a:solidFill>
              </a:rPr>
              <a:t>. For I know the plans I have for you,” declares the </a:t>
            </a:r>
            <a:r>
              <a:rPr lang="en-US" sz="1100" cap="small" dirty="0">
                <a:solidFill>
                  <a:schemeClr val="bg1"/>
                </a:solidFill>
              </a:rPr>
              <a:t>Lord</a:t>
            </a:r>
            <a:r>
              <a:rPr lang="en-US" sz="1100" dirty="0">
                <a:solidFill>
                  <a:schemeClr val="bg1"/>
                </a:solidFill>
              </a:rPr>
              <a:t>, “plans to prosper you and not to harm you, plans to give you hope and a future. </a:t>
            </a:r>
          </a:p>
        </p:txBody>
      </p:sp>
      <p:pic>
        <p:nvPicPr>
          <p:cNvPr id="6152" name="Picture 8" descr="C:\Users\Shawn\AppData\Local\Temp\SNAGHTML446d3ff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157557"/>
            <a:ext cx="641743" cy="200499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Users\Shawn\AppData\Local\Temp\SNAGHTML446e55c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813" y="3667125"/>
            <a:ext cx="1881187" cy="1419225"/>
          </a:xfrm>
          <a:prstGeom prst="rect">
            <a:avLst/>
          </a:prstGeom>
          <a:solidFill>
            <a:srgbClr val="000000">
              <a:shade val="95000"/>
            </a:srgbClr>
          </a:solidFill>
          <a:ln w="127000" cap="sq">
            <a:solidFill>
              <a:srgbClr val="000000"/>
            </a:solidFill>
            <a:miter lim="800000"/>
          </a:ln>
          <a:effectLst>
            <a:outerShdw blurRad="254000" dist="190500" dir="2700000" sy="90000" algn="bl" rotWithShape="0">
              <a:srgbClr val="000000">
                <a:alpha val="40000"/>
              </a:srgbClr>
            </a:outerShdw>
          </a:effectLst>
          <a:extLst/>
        </p:spPr>
      </p:pic>
      <p:sp>
        <p:nvSpPr>
          <p:cNvPr id="4" name="Rectangle 3"/>
          <p:cNvSpPr/>
          <p:nvPr/>
        </p:nvSpPr>
        <p:spPr>
          <a:xfrm>
            <a:off x="685800" y="2952750"/>
            <a:ext cx="3352800" cy="1446550"/>
          </a:xfrm>
          <a:prstGeom prst="rect">
            <a:avLst/>
          </a:prstGeom>
        </p:spPr>
        <p:txBody>
          <a:bodyPr wrap="square">
            <a:spAutoFit/>
          </a:bodyPr>
          <a:lstStyle/>
          <a:p>
            <a:r>
              <a:rPr lang="en-US" sz="1100" b="1" dirty="0">
                <a:solidFill>
                  <a:srgbClr val="FFC000"/>
                </a:solidFill>
              </a:rPr>
              <a:t>Isaiah </a:t>
            </a:r>
            <a:r>
              <a:rPr lang="en-US" sz="1100" b="1" dirty="0" smtClean="0">
                <a:solidFill>
                  <a:srgbClr val="FFC000"/>
                </a:solidFill>
              </a:rPr>
              <a:t>9:6–7a: </a:t>
            </a:r>
            <a:r>
              <a:rPr lang="en-US" sz="1100" dirty="0">
                <a:solidFill>
                  <a:schemeClr val="bg1"/>
                </a:solidFill>
              </a:rPr>
              <a:t>For </a:t>
            </a:r>
            <a:r>
              <a:rPr lang="en-US" sz="1100" b="1" dirty="0">
                <a:solidFill>
                  <a:srgbClr val="00B0F0"/>
                </a:solidFill>
              </a:rPr>
              <a:t>to us a child is born</a:t>
            </a:r>
            <a:r>
              <a:rPr lang="en-US" sz="1100" dirty="0">
                <a:solidFill>
                  <a:schemeClr val="bg1"/>
                </a:solidFill>
              </a:rPr>
              <a:t>, to us a son is given, and the government will be on his shoulders. And he will be called Wonderful Counselor, </a:t>
            </a:r>
            <a:r>
              <a:rPr lang="en-US" sz="1100" b="1" dirty="0">
                <a:solidFill>
                  <a:srgbClr val="00B0F0"/>
                </a:solidFill>
              </a:rPr>
              <a:t>Mighty God</a:t>
            </a:r>
            <a:r>
              <a:rPr lang="en-US" sz="1100" dirty="0">
                <a:solidFill>
                  <a:schemeClr val="bg1"/>
                </a:solidFill>
              </a:rPr>
              <a:t>, Everlasting Father, Prince of Peace. Of the increase of his government and peace there will be no end. He will reign on David’s throne and over his kingdom, establishing and upholding it with justice and righteousness from that time on and forever. </a:t>
            </a:r>
          </a:p>
        </p:txBody>
      </p:sp>
    </p:spTree>
    <p:extLst>
      <p:ext uri="{BB962C8B-B14F-4D97-AF65-F5344CB8AC3E}">
        <p14:creationId xmlns:p14="http://schemas.microsoft.com/office/powerpoint/2010/main" val="1536486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6" name="Picture 8" descr="C:\Users\Shawn\AppData\Local\Temp\SNAGHTML447faf1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064" y="1200150"/>
            <a:ext cx="4098199" cy="24193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17336"/>
            <a:ext cx="1929374" cy="707886"/>
          </a:xfrm>
          <a:prstGeom prst="rect">
            <a:avLst/>
          </a:prstGeom>
        </p:spPr>
        <p:txBody>
          <a:bodyPr wrap="none">
            <a:spAutoFit/>
          </a:bodyPr>
          <a:lstStyle/>
          <a:p>
            <a:pPr marL="344488" indent="-344488">
              <a:tabLst>
                <a:tab pos="285750" algn="l"/>
              </a:tabLst>
            </a:pP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6. Christ</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1" name="Rectangle 20"/>
          <p:cNvSpPr/>
          <p:nvPr/>
        </p:nvSpPr>
        <p:spPr>
          <a:xfrm>
            <a:off x="4658519" y="361950"/>
            <a:ext cx="4104481" cy="954107"/>
          </a:xfrm>
          <a:prstGeom prst="rect">
            <a:avLst/>
          </a:prstGeom>
        </p:spPr>
        <p:txBody>
          <a:bodyPr wrap="square">
            <a:spAutoFit/>
          </a:bodyPr>
          <a:lstStyle/>
          <a:p>
            <a:pPr marL="285750" indent="-285750">
              <a:buFont typeface="Arial" pitchFamily="34" charset="0"/>
              <a:buChar char="•"/>
            </a:pPr>
            <a:r>
              <a:rPr lang="en-US" sz="1400" dirty="0" smtClean="0">
                <a:solidFill>
                  <a:schemeClr val="bg1"/>
                </a:solidFill>
              </a:rPr>
              <a:t>Jesus’ sinless life</a:t>
            </a:r>
          </a:p>
          <a:p>
            <a:pPr marL="285750" indent="-285750">
              <a:buFont typeface="Arial" pitchFamily="34" charset="0"/>
              <a:buChar char="•"/>
            </a:pPr>
            <a:r>
              <a:rPr lang="en-US" sz="1400" dirty="0" smtClean="0">
                <a:solidFill>
                  <a:schemeClr val="bg1"/>
                </a:solidFill>
              </a:rPr>
              <a:t>Death, burial resurrection</a:t>
            </a:r>
          </a:p>
          <a:p>
            <a:pPr marL="285750" indent="-285750">
              <a:buFont typeface="Arial" pitchFamily="34" charset="0"/>
              <a:buChar char="•"/>
            </a:pPr>
            <a:r>
              <a:rPr lang="en-US" sz="1400" dirty="0" smtClean="0">
                <a:solidFill>
                  <a:schemeClr val="bg1"/>
                </a:solidFill>
              </a:rPr>
              <a:t>Raising up of apostles</a:t>
            </a:r>
          </a:p>
          <a:p>
            <a:pPr marL="285750" indent="-285750">
              <a:buFont typeface="Arial" pitchFamily="34" charset="0"/>
              <a:buChar char="•"/>
            </a:pPr>
            <a:endParaRPr lang="en-US" sz="1400" dirty="0" smtClean="0">
              <a:solidFill>
                <a:schemeClr val="bg1"/>
              </a:solidFill>
            </a:endParaRPr>
          </a:p>
        </p:txBody>
      </p:sp>
      <p:sp>
        <p:nvSpPr>
          <p:cNvPr id="22" name="Rectangle 21"/>
          <p:cNvSpPr/>
          <p:nvPr/>
        </p:nvSpPr>
        <p:spPr>
          <a:xfrm>
            <a:off x="4648200" y="57150"/>
            <a:ext cx="1203727" cy="369332"/>
          </a:xfrm>
          <a:prstGeom prst="rect">
            <a:avLst/>
          </a:prstGeom>
        </p:spPr>
        <p:txBody>
          <a:bodyPr wrap="none">
            <a:spAutoFit/>
          </a:bodyPr>
          <a:lstStyle/>
          <a:p>
            <a:r>
              <a:rPr lang="en-US" b="1" dirty="0" smtClean="0">
                <a:solidFill>
                  <a:srgbClr val="FFC000"/>
                </a:solidFill>
              </a:rPr>
              <a:t>Key Events</a:t>
            </a:r>
            <a:endParaRPr lang="en-US" dirty="0"/>
          </a:p>
        </p:txBody>
      </p:sp>
      <p:sp>
        <p:nvSpPr>
          <p:cNvPr id="8" name="Rectangle 7"/>
          <p:cNvSpPr/>
          <p:nvPr/>
        </p:nvSpPr>
        <p:spPr>
          <a:xfrm>
            <a:off x="76200" y="590550"/>
            <a:ext cx="4038600" cy="430887"/>
          </a:xfrm>
          <a:prstGeom prst="rect">
            <a:avLst/>
          </a:prstGeom>
        </p:spPr>
        <p:txBody>
          <a:bodyPr wrap="square">
            <a:spAutoFit/>
          </a:bodyPr>
          <a:lstStyle/>
          <a:p>
            <a:r>
              <a:rPr lang="en-US" sz="1100" b="1" dirty="0">
                <a:solidFill>
                  <a:srgbClr val="FFC000"/>
                </a:solidFill>
              </a:rPr>
              <a:t>Mark 1:1: </a:t>
            </a:r>
            <a:r>
              <a:rPr lang="en-US" sz="1100" dirty="0">
                <a:solidFill>
                  <a:schemeClr val="bg1"/>
                </a:solidFill>
              </a:rPr>
              <a:t>The </a:t>
            </a:r>
            <a:r>
              <a:rPr lang="en-US" sz="1100" b="1" dirty="0">
                <a:solidFill>
                  <a:srgbClr val="00B0F0"/>
                </a:solidFill>
              </a:rPr>
              <a:t>beginning of the gospel</a:t>
            </a:r>
            <a:r>
              <a:rPr lang="en-US" sz="1100" dirty="0">
                <a:solidFill>
                  <a:schemeClr val="bg1"/>
                </a:solidFill>
              </a:rPr>
              <a:t> </a:t>
            </a:r>
            <a:r>
              <a:rPr lang="en-US" sz="1100" dirty="0" smtClean="0">
                <a:solidFill>
                  <a:schemeClr val="bg1"/>
                </a:solidFill>
              </a:rPr>
              <a:t>(good news) about </a:t>
            </a:r>
            <a:r>
              <a:rPr lang="en-US" sz="1100" dirty="0">
                <a:solidFill>
                  <a:schemeClr val="bg1"/>
                </a:solidFill>
              </a:rPr>
              <a:t>Jesus Christ, the Son of </a:t>
            </a:r>
            <a:r>
              <a:rPr lang="en-US" sz="1100" dirty="0" smtClean="0">
                <a:solidFill>
                  <a:schemeClr val="bg1"/>
                </a:solidFill>
              </a:rPr>
              <a:t>God... </a:t>
            </a:r>
            <a:endParaRPr lang="en-US" sz="1100" dirty="0">
              <a:solidFill>
                <a:schemeClr val="bg1"/>
              </a:solidFill>
            </a:endParaRPr>
          </a:p>
        </p:txBody>
      </p:sp>
      <p:sp>
        <p:nvSpPr>
          <p:cNvPr id="9" name="Rectangle 8"/>
          <p:cNvSpPr/>
          <p:nvPr/>
        </p:nvSpPr>
        <p:spPr>
          <a:xfrm>
            <a:off x="76200" y="1074063"/>
            <a:ext cx="4572000" cy="430887"/>
          </a:xfrm>
          <a:prstGeom prst="rect">
            <a:avLst/>
          </a:prstGeom>
        </p:spPr>
        <p:txBody>
          <a:bodyPr>
            <a:spAutoFit/>
          </a:bodyPr>
          <a:lstStyle/>
          <a:p>
            <a:r>
              <a:rPr lang="en-US" sz="1100" b="1" dirty="0">
                <a:solidFill>
                  <a:srgbClr val="FFC000"/>
                </a:solidFill>
              </a:rPr>
              <a:t>John 3:16: </a:t>
            </a:r>
            <a:r>
              <a:rPr lang="en-US" sz="1100" dirty="0">
                <a:solidFill>
                  <a:schemeClr val="bg1"/>
                </a:solidFill>
              </a:rPr>
              <a:t>“For God so loved the world that he gave his one and only Son, that </a:t>
            </a:r>
            <a:r>
              <a:rPr lang="en-US" sz="1100" b="1" dirty="0">
                <a:solidFill>
                  <a:srgbClr val="00B0F0"/>
                </a:solidFill>
              </a:rPr>
              <a:t>whoever believes in him </a:t>
            </a:r>
            <a:r>
              <a:rPr lang="en-US" sz="1100" dirty="0">
                <a:solidFill>
                  <a:schemeClr val="bg1"/>
                </a:solidFill>
              </a:rPr>
              <a:t>shall not perish but have eternal life. </a:t>
            </a:r>
          </a:p>
        </p:txBody>
      </p:sp>
      <p:pic>
        <p:nvPicPr>
          <p:cNvPr id="7170" name="Picture 2" descr="C:\Users\Shawn\AppData\Local\Temp\SNAGHTML447afcf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8666" y="2965906"/>
            <a:ext cx="3055134" cy="2044244"/>
          </a:xfrm>
          <a:prstGeom prst="rect">
            <a:avLst/>
          </a:prstGeom>
          <a:solidFill>
            <a:srgbClr val="000000">
              <a:shade val="95000"/>
            </a:srgbClr>
          </a:solidFill>
          <a:ln w="127000" cap="sq">
            <a:solidFill>
              <a:srgbClr val="000000"/>
            </a:solidFill>
            <a:miter lim="800000"/>
          </a:ln>
          <a:effectLst>
            <a:outerShdw blurRad="254000" dist="190500" dir="2700000" sy="90000" algn="bl" rotWithShape="0">
              <a:srgbClr val="000000">
                <a:alpha val="40000"/>
              </a:srgbClr>
            </a:outerShdw>
          </a:effectLst>
          <a:extLst/>
        </p:spPr>
      </p:pic>
      <p:pic>
        <p:nvPicPr>
          <p:cNvPr id="7174" name="Picture 6" descr="C:\Users\Shawn\AppData\Local\Temp\SNAGHTML447e8eb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33550"/>
            <a:ext cx="2721561" cy="341882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Shawn\AppData\Local\Temp\SNAGHTML447bd8f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7500" y="3342976"/>
            <a:ext cx="1638300" cy="1819573"/>
          </a:xfrm>
          <a:prstGeom prst="rect">
            <a:avLst/>
          </a:prstGeom>
          <a:solidFill>
            <a:srgbClr val="000000">
              <a:shade val="95000"/>
            </a:srgbClr>
          </a:solidFill>
          <a:ln w="127000" cap="sq">
            <a:solidFill>
              <a:srgbClr val="000000"/>
            </a:solidFill>
            <a:miter lim="800000"/>
          </a:ln>
          <a:effectLst>
            <a:outerShdw blurRad="254000" dist="190500" dir="2700000" sy="90000" algn="bl" rotWithShape="0">
              <a:srgbClr val="000000">
                <a:alpha val="40000"/>
              </a:srgbClr>
            </a:outerShdw>
          </a:effectLst>
          <a:extLst/>
        </p:spPr>
      </p:pic>
      <p:pic>
        <p:nvPicPr>
          <p:cNvPr id="7178" name="Picture 10" descr="C:\Users\Shawn\AppData\Local\Temp\SNAGHTML4481cd73.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18"/>
          <a:stretch/>
        </p:blipFill>
        <p:spPr bwMode="auto">
          <a:xfrm>
            <a:off x="7543800" y="3908008"/>
            <a:ext cx="1524000" cy="1102142"/>
          </a:xfrm>
          <a:prstGeom prst="rect">
            <a:avLst/>
          </a:prstGeom>
          <a:solidFill>
            <a:srgbClr val="000000">
              <a:shade val="95000"/>
            </a:srgbClr>
          </a:solidFill>
          <a:ln w="127000" cap="sq">
            <a:solidFill>
              <a:srgbClr val="000000"/>
            </a:solidFill>
            <a:miter lim="800000"/>
          </a:ln>
          <a:effectLst>
            <a:outerShdw blurRad="254000" dist="190500" dir="2700000" sy="90000" algn="bl" rotWithShape="0">
              <a:srgbClr val="000000">
                <a:alpha val="40000"/>
              </a:srgbClr>
            </a:outerShdw>
          </a:effectLst>
          <a:extLst/>
        </p:spPr>
      </p:pic>
      <p:sp>
        <p:nvSpPr>
          <p:cNvPr id="5" name="Rectangle 4"/>
          <p:cNvSpPr/>
          <p:nvPr/>
        </p:nvSpPr>
        <p:spPr>
          <a:xfrm>
            <a:off x="2819400" y="2114550"/>
            <a:ext cx="1762919" cy="1107996"/>
          </a:xfrm>
          <a:prstGeom prst="rect">
            <a:avLst/>
          </a:prstGeom>
        </p:spPr>
        <p:txBody>
          <a:bodyPr wrap="square">
            <a:spAutoFit/>
          </a:bodyPr>
          <a:lstStyle/>
          <a:p>
            <a:r>
              <a:rPr lang="en-US" sz="1100" b="1" dirty="0">
                <a:solidFill>
                  <a:srgbClr val="FFC000"/>
                </a:solidFill>
              </a:rPr>
              <a:t>John 20:31: </a:t>
            </a:r>
            <a:r>
              <a:rPr lang="en-US" sz="1100" dirty="0">
                <a:solidFill>
                  <a:schemeClr val="bg1"/>
                </a:solidFill>
              </a:rPr>
              <a:t>But these are written that you may believe that Jesus is the Christ, the Son of God, and that by believing </a:t>
            </a:r>
            <a:r>
              <a:rPr lang="en-US" sz="1100" b="1" dirty="0">
                <a:solidFill>
                  <a:srgbClr val="00B0F0"/>
                </a:solidFill>
              </a:rPr>
              <a:t>you may have life </a:t>
            </a:r>
            <a:r>
              <a:rPr lang="en-US" sz="1100" dirty="0">
                <a:solidFill>
                  <a:schemeClr val="bg1"/>
                </a:solidFill>
              </a:rPr>
              <a:t>in his name. </a:t>
            </a:r>
          </a:p>
        </p:txBody>
      </p:sp>
      <p:sp>
        <p:nvSpPr>
          <p:cNvPr id="10" name="Rectangle 9"/>
          <p:cNvSpPr/>
          <p:nvPr/>
        </p:nvSpPr>
        <p:spPr>
          <a:xfrm>
            <a:off x="2819400" y="1582092"/>
            <a:ext cx="2057400" cy="430887"/>
          </a:xfrm>
          <a:prstGeom prst="rect">
            <a:avLst/>
          </a:prstGeom>
        </p:spPr>
        <p:txBody>
          <a:bodyPr wrap="square">
            <a:spAutoFit/>
          </a:bodyPr>
          <a:lstStyle/>
          <a:p>
            <a:r>
              <a:rPr lang="en-US" sz="1100" b="1" dirty="0">
                <a:solidFill>
                  <a:srgbClr val="FFC000"/>
                </a:solidFill>
              </a:rPr>
              <a:t>John 4:26: </a:t>
            </a:r>
            <a:r>
              <a:rPr lang="en-US" sz="1100" dirty="0">
                <a:solidFill>
                  <a:schemeClr val="bg1"/>
                </a:solidFill>
              </a:rPr>
              <a:t>Then Jesus declared, “</a:t>
            </a:r>
            <a:r>
              <a:rPr lang="en-US" sz="1100" b="1" dirty="0">
                <a:solidFill>
                  <a:srgbClr val="00B0F0"/>
                </a:solidFill>
              </a:rPr>
              <a:t>I who speak to you am he</a:t>
            </a:r>
            <a:r>
              <a:rPr lang="en-US" sz="1100" dirty="0">
                <a:solidFill>
                  <a:schemeClr val="bg1"/>
                </a:solidFill>
              </a:rPr>
              <a:t>.” </a:t>
            </a:r>
          </a:p>
        </p:txBody>
      </p:sp>
    </p:spTree>
    <p:extLst>
      <p:ext uri="{BB962C8B-B14F-4D97-AF65-F5344CB8AC3E}">
        <p14:creationId xmlns:p14="http://schemas.microsoft.com/office/powerpoint/2010/main" val="2864773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95250"/>
            <a:ext cx="2184381" cy="707886"/>
          </a:xfrm>
          <a:prstGeom prst="rect">
            <a:avLst/>
          </a:prstGeom>
        </p:spPr>
        <p:txBody>
          <a:bodyPr wrap="none">
            <a:spAutoFit/>
          </a:bodyPr>
          <a:lstStyle/>
          <a:p>
            <a:pPr marL="344488" indent="-344488">
              <a:tabLst>
                <a:tab pos="285750" algn="l"/>
              </a:tabLst>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7</a:t>
            </a: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Church</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1" name="Rectangle 20"/>
          <p:cNvSpPr/>
          <p:nvPr/>
        </p:nvSpPr>
        <p:spPr>
          <a:xfrm>
            <a:off x="2677319" y="398443"/>
            <a:ext cx="4104481" cy="954107"/>
          </a:xfrm>
          <a:prstGeom prst="rect">
            <a:avLst/>
          </a:prstGeom>
        </p:spPr>
        <p:txBody>
          <a:bodyPr wrap="square">
            <a:spAutoFit/>
          </a:bodyPr>
          <a:lstStyle/>
          <a:p>
            <a:pPr marL="285750" indent="-285750">
              <a:buFont typeface="Arial" pitchFamily="34" charset="0"/>
              <a:buChar char="•"/>
            </a:pPr>
            <a:r>
              <a:rPr lang="en-US" sz="1400" dirty="0" smtClean="0">
                <a:solidFill>
                  <a:schemeClr val="bg1"/>
                </a:solidFill>
              </a:rPr>
              <a:t>Pentecost / giving of Holy Spirit</a:t>
            </a:r>
          </a:p>
          <a:p>
            <a:pPr marL="285750" indent="-285750">
              <a:buFont typeface="Arial" pitchFamily="34" charset="0"/>
              <a:buChar char="•"/>
            </a:pPr>
            <a:r>
              <a:rPr lang="en-US" sz="1400" dirty="0" smtClean="0">
                <a:solidFill>
                  <a:schemeClr val="bg1"/>
                </a:solidFill>
              </a:rPr>
              <a:t>How the church started (Acts)</a:t>
            </a:r>
          </a:p>
          <a:p>
            <a:pPr marL="285750" indent="-285750">
              <a:buFont typeface="Arial" pitchFamily="34" charset="0"/>
              <a:buChar char="•"/>
            </a:pPr>
            <a:r>
              <a:rPr lang="en-US" sz="1400" dirty="0" smtClean="0">
                <a:solidFill>
                  <a:schemeClr val="bg1"/>
                </a:solidFill>
              </a:rPr>
              <a:t>Apostles explain gospel (letters)</a:t>
            </a:r>
          </a:p>
          <a:p>
            <a:pPr marL="285750" indent="-285750">
              <a:buFont typeface="Arial" pitchFamily="34" charset="0"/>
              <a:buChar char="•"/>
            </a:pPr>
            <a:endParaRPr lang="en-US" sz="1400" dirty="0" smtClean="0">
              <a:solidFill>
                <a:schemeClr val="bg1"/>
              </a:solidFill>
            </a:endParaRPr>
          </a:p>
        </p:txBody>
      </p:sp>
      <p:sp>
        <p:nvSpPr>
          <p:cNvPr id="22" name="Rectangle 21"/>
          <p:cNvSpPr/>
          <p:nvPr/>
        </p:nvSpPr>
        <p:spPr>
          <a:xfrm>
            <a:off x="2667000" y="93643"/>
            <a:ext cx="1203727" cy="369332"/>
          </a:xfrm>
          <a:prstGeom prst="rect">
            <a:avLst/>
          </a:prstGeom>
        </p:spPr>
        <p:txBody>
          <a:bodyPr wrap="none">
            <a:spAutoFit/>
          </a:bodyPr>
          <a:lstStyle/>
          <a:p>
            <a:r>
              <a:rPr lang="en-US" b="1" dirty="0" smtClean="0">
                <a:solidFill>
                  <a:srgbClr val="FFC000"/>
                </a:solidFill>
              </a:rPr>
              <a:t>Key Events</a:t>
            </a:r>
            <a:endParaRPr lang="en-US" dirty="0"/>
          </a:p>
        </p:txBody>
      </p:sp>
      <p:pic>
        <p:nvPicPr>
          <p:cNvPr id="8198" name="Picture 6" descr="C:\Users\Shawn\AppData\Local\Temp\SNAGHTML448b20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58" y="2419350"/>
            <a:ext cx="1836842" cy="26670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Users\Shawn\AppData\Local\Temp\SNAGHTML448dc53a.PNG"/>
          <p:cNvPicPr>
            <a:picLocks noChangeAspect="1" noChangeArrowheads="1"/>
          </p:cNvPicPr>
          <p:nvPr/>
        </p:nvPicPr>
        <p:blipFill rotWithShape="1">
          <a:blip r:embed="rId4">
            <a:extLst>
              <a:ext uri="{28A0092B-C50C-407E-A947-70E740481C1C}">
                <a14:useLocalDpi xmlns:a14="http://schemas.microsoft.com/office/drawing/2010/main" val="0"/>
              </a:ext>
            </a:extLst>
          </a:blip>
          <a:srcRect b="3891"/>
          <a:stretch/>
        </p:blipFill>
        <p:spPr bwMode="auto">
          <a:xfrm>
            <a:off x="2209800" y="1428750"/>
            <a:ext cx="6248400" cy="368552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Shawn\AppData\Local\Temp\SNAGHTML448a76c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104000"/>
            <a:ext cx="1524000" cy="19118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6519" y="590550"/>
            <a:ext cx="2351881" cy="1200329"/>
          </a:xfrm>
          <a:prstGeom prst="rect">
            <a:avLst/>
          </a:prstGeom>
        </p:spPr>
        <p:txBody>
          <a:bodyPr wrap="square">
            <a:spAutoFit/>
          </a:bodyPr>
          <a:lstStyle/>
          <a:p>
            <a:r>
              <a:rPr lang="en-US" sz="1200" b="1" dirty="0">
                <a:solidFill>
                  <a:srgbClr val="FFC000"/>
                </a:solidFill>
              </a:rPr>
              <a:t>Acts 1:8: </a:t>
            </a:r>
            <a:r>
              <a:rPr lang="en-US" sz="1200" dirty="0">
                <a:solidFill>
                  <a:schemeClr val="bg1"/>
                </a:solidFill>
              </a:rPr>
              <a:t>But you will receive power when the Holy Spirit comes on you; and </a:t>
            </a:r>
            <a:r>
              <a:rPr lang="en-US" sz="1200" b="1" dirty="0">
                <a:solidFill>
                  <a:srgbClr val="00B0F0"/>
                </a:solidFill>
              </a:rPr>
              <a:t>you will be my witnesses</a:t>
            </a:r>
            <a:r>
              <a:rPr lang="en-US" sz="1200" dirty="0">
                <a:solidFill>
                  <a:schemeClr val="bg1"/>
                </a:solidFill>
              </a:rPr>
              <a:t> in Jerusalem, and in all Judea and Samaria, and to the ends of the earth.” </a:t>
            </a:r>
          </a:p>
        </p:txBody>
      </p:sp>
    </p:spTree>
    <p:extLst>
      <p:ext uri="{BB962C8B-B14F-4D97-AF65-F5344CB8AC3E}">
        <p14:creationId xmlns:p14="http://schemas.microsoft.com/office/powerpoint/2010/main" val="37948623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95250"/>
            <a:ext cx="3292953" cy="707886"/>
          </a:xfrm>
          <a:prstGeom prst="rect">
            <a:avLst/>
          </a:prstGeom>
        </p:spPr>
        <p:txBody>
          <a:bodyPr wrap="none">
            <a:spAutoFit/>
          </a:bodyPr>
          <a:lstStyle/>
          <a:p>
            <a:pPr marL="344488" indent="-344488">
              <a:tabLst>
                <a:tab pos="285750" algn="l"/>
              </a:tabLst>
            </a:pP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8. Culmination</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1" name="Rectangle 20"/>
          <p:cNvSpPr/>
          <p:nvPr/>
        </p:nvSpPr>
        <p:spPr>
          <a:xfrm>
            <a:off x="3439319" y="398443"/>
            <a:ext cx="4104481" cy="830997"/>
          </a:xfrm>
          <a:prstGeom prst="rect">
            <a:avLst/>
          </a:prstGeom>
        </p:spPr>
        <p:txBody>
          <a:bodyPr wrap="square">
            <a:spAutoFit/>
          </a:bodyPr>
          <a:lstStyle/>
          <a:p>
            <a:pPr marL="285750" indent="-285750">
              <a:buFont typeface="Arial" pitchFamily="34" charset="0"/>
              <a:buChar char="•"/>
            </a:pPr>
            <a:r>
              <a:rPr lang="en-US" sz="1200" dirty="0" smtClean="0">
                <a:solidFill>
                  <a:schemeClr val="bg1"/>
                </a:solidFill>
              </a:rPr>
              <a:t>Rapture</a:t>
            </a:r>
          </a:p>
          <a:p>
            <a:pPr marL="285750" indent="-285750">
              <a:buFont typeface="Arial" pitchFamily="34" charset="0"/>
              <a:buChar char="•"/>
            </a:pPr>
            <a:r>
              <a:rPr lang="en-US" sz="1200" dirty="0" smtClean="0">
                <a:solidFill>
                  <a:schemeClr val="bg1"/>
                </a:solidFill>
              </a:rPr>
              <a:t>Tribulation Period / Antichrist</a:t>
            </a:r>
          </a:p>
          <a:p>
            <a:pPr marL="285750" indent="-285750">
              <a:buFont typeface="Arial" pitchFamily="34" charset="0"/>
              <a:buChar char="•"/>
            </a:pPr>
            <a:r>
              <a:rPr lang="en-US" sz="1200" dirty="0" smtClean="0">
                <a:solidFill>
                  <a:schemeClr val="bg1"/>
                </a:solidFill>
              </a:rPr>
              <a:t>Second Coming</a:t>
            </a:r>
          </a:p>
          <a:p>
            <a:pPr marL="285750" indent="-285750">
              <a:buFont typeface="Arial" pitchFamily="34" charset="0"/>
              <a:buChar char="•"/>
            </a:pPr>
            <a:endParaRPr lang="en-US" sz="1200" dirty="0" smtClean="0">
              <a:solidFill>
                <a:schemeClr val="bg1"/>
              </a:solidFill>
            </a:endParaRPr>
          </a:p>
        </p:txBody>
      </p:sp>
      <p:sp>
        <p:nvSpPr>
          <p:cNvPr id="22" name="Rectangle 21"/>
          <p:cNvSpPr/>
          <p:nvPr/>
        </p:nvSpPr>
        <p:spPr>
          <a:xfrm>
            <a:off x="3429000" y="93643"/>
            <a:ext cx="1203727" cy="369332"/>
          </a:xfrm>
          <a:prstGeom prst="rect">
            <a:avLst/>
          </a:prstGeom>
        </p:spPr>
        <p:txBody>
          <a:bodyPr wrap="none">
            <a:spAutoFit/>
          </a:bodyPr>
          <a:lstStyle/>
          <a:p>
            <a:r>
              <a:rPr lang="en-US" b="1" dirty="0" smtClean="0">
                <a:solidFill>
                  <a:srgbClr val="FFC000"/>
                </a:solidFill>
              </a:rPr>
              <a:t>Key Events</a:t>
            </a:r>
            <a:endParaRPr lang="en-US" dirty="0"/>
          </a:p>
        </p:txBody>
      </p:sp>
      <p:sp>
        <p:nvSpPr>
          <p:cNvPr id="3" name="Rectangle 2"/>
          <p:cNvSpPr/>
          <p:nvPr/>
        </p:nvSpPr>
        <p:spPr>
          <a:xfrm>
            <a:off x="76200" y="590550"/>
            <a:ext cx="3276600" cy="1015663"/>
          </a:xfrm>
          <a:prstGeom prst="rect">
            <a:avLst/>
          </a:prstGeom>
        </p:spPr>
        <p:txBody>
          <a:bodyPr wrap="square">
            <a:spAutoFit/>
          </a:bodyPr>
          <a:lstStyle/>
          <a:p>
            <a:r>
              <a:rPr lang="en-US" sz="1200" b="1" dirty="0">
                <a:solidFill>
                  <a:srgbClr val="FFC000"/>
                </a:solidFill>
              </a:rPr>
              <a:t>2 Thessalonians 2:3–4: </a:t>
            </a:r>
            <a:r>
              <a:rPr lang="en-US" sz="1200" b="1" dirty="0" smtClean="0">
                <a:solidFill>
                  <a:srgbClr val="00B0F0"/>
                </a:solidFill>
              </a:rPr>
              <a:t>the </a:t>
            </a:r>
            <a:r>
              <a:rPr lang="en-US" sz="1200" b="1" dirty="0">
                <a:solidFill>
                  <a:srgbClr val="00B0F0"/>
                </a:solidFill>
              </a:rPr>
              <a:t>man of </a:t>
            </a:r>
            <a:r>
              <a:rPr lang="en-US" sz="1200" b="1" dirty="0" smtClean="0">
                <a:solidFill>
                  <a:srgbClr val="00B0F0"/>
                </a:solidFill>
              </a:rPr>
              <a:t>lawlessness</a:t>
            </a:r>
            <a:r>
              <a:rPr lang="en-US" sz="1200" dirty="0" smtClean="0">
                <a:solidFill>
                  <a:schemeClr val="bg1"/>
                </a:solidFill>
              </a:rPr>
              <a:t>… will </a:t>
            </a:r>
            <a:r>
              <a:rPr lang="en-US" sz="1200" dirty="0">
                <a:solidFill>
                  <a:schemeClr val="bg1"/>
                </a:solidFill>
              </a:rPr>
              <a:t>oppose and will exalt himself over everything that is called God or is worshiped, so that he sets himself up in God’s temple, proclaiming himself to be God. </a:t>
            </a:r>
          </a:p>
        </p:txBody>
      </p:sp>
      <p:sp>
        <p:nvSpPr>
          <p:cNvPr id="4" name="Rectangle 3"/>
          <p:cNvSpPr/>
          <p:nvPr/>
        </p:nvSpPr>
        <p:spPr>
          <a:xfrm>
            <a:off x="76200" y="1581150"/>
            <a:ext cx="3140553" cy="461665"/>
          </a:xfrm>
          <a:prstGeom prst="rect">
            <a:avLst/>
          </a:prstGeom>
        </p:spPr>
        <p:txBody>
          <a:bodyPr wrap="square">
            <a:spAutoFit/>
          </a:bodyPr>
          <a:lstStyle/>
          <a:p>
            <a:r>
              <a:rPr lang="en-US" sz="1200" b="1" dirty="0">
                <a:solidFill>
                  <a:srgbClr val="FFC000"/>
                </a:solidFill>
              </a:rPr>
              <a:t>Revelation </a:t>
            </a:r>
            <a:r>
              <a:rPr lang="en-US" sz="1200" b="1" dirty="0" smtClean="0">
                <a:solidFill>
                  <a:srgbClr val="FFC000"/>
                </a:solidFill>
              </a:rPr>
              <a:t>13:17a: </a:t>
            </a:r>
            <a:r>
              <a:rPr lang="en-US" sz="1200" dirty="0" smtClean="0">
                <a:solidFill>
                  <a:schemeClr val="bg1"/>
                </a:solidFill>
              </a:rPr>
              <a:t>no </a:t>
            </a:r>
            <a:r>
              <a:rPr lang="en-US" sz="1200" dirty="0">
                <a:solidFill>
                  <a:schemeClr val="bg1"/>
                </a:solidFill>
              </a:rPr>
              <a:t>one could buy or sell </a:t>
            </a:r>
            <a:r>
              <a:rPr lang="en-US" sz="1200" b="1" dirty="0">
                <a:solidFill>
                  <a:srgbClr val="00B0F0"/>
                </a:solidFill>
              </a:rPr>
              <a:t>unless he had the </a:t>
            </a:r>
            <a:r>
              <a:rPr lang="en-US" sz="1200" b="1" dirty="0" smtClean="0">
                <a:solidFill>
                  <a:srgbClr val="00B0F0"/>
                </a:solidFill>
              </a:rPr>
              <a:t>mark</a:t>
            </a:r>
            <a:r>
              <a:rPr lang="en-US" sz="1200" dirty="0" smtClean="0">
                <a:solidFill>
                  <a:schemeClr val="bg1"/>
                </a:solidFill>
              </a:rPr>
              <a:t>... </a:t>
            </a:r>
            <a:endParaRPr lang="en-US" sz="1200" dirty="0">
              <a:solidFill>
                <a:schemeClr val="bg1"/>
              </a:solidFill>
            </a:endParaRPr>
          </a:p>
        </p:txBody>
      </p:sp>
      <p:sp>
        <p:nvSpPr>
          <p:cNvPr id="5" name="Rectangle 4"/>
          <p:cNvSpPr/>
          <p:nvPr/>
        </p:nvSpPr>
        <p:spPr>
          <a:xfrm>
            <a:off x="76200" y="2114550"/>
            <a:ext cx="3064353" cy="461665"/>
          </a:xfrm>
          <a:prstGeom prst="rect">
            <a:avLst/>
          </a:prstGeom>
        </p:spPr>
        <p:txBody>
          <a:bodyPr wrap="square">
            <a:spAutoFit/>
          </a:bodyPr>
          <a:lstStyle/>
          <a:p>
            <a:r>
              <a:rPr lang="en-US" sz="1200" b="1" dirty="0">
                <a:solidFill>
                  <a:srgbClr val="FFC000"/>
                </a:solidFill>
              </a:rPr>
              <a:t>Revelation </a:t>
            </a:r>
            <a:r>
              <a:rPr lang="en-US" sz="1200" b="1" dirty="0" smtClean="0">
                <a:solidFill>
                  <a:srgbClr val="FFC000"/>
                </a:solidFill>
              </a:rPr>
              <a:t>20:4d:</a:t>
            </a:r>
            <a:r>
              <a:rPr lang="en-US" sz="1200" b="1" dirty="0" smtClean="0">
                <a:solidFill>
                  <a:schemeClr val="bg1"/>
                </a:solidFill>
              </a:rPr>
              <a:t> </a:t>
            </a:r>
            <a:r>
              <a:rPr lang="en-US" sz="1200" dirty="0" smtClean="0">
                <a:solidFill>
                  <a:schemeClr val="bg1"/>
                </a:solidFill>
              </a:rPr>
              <a:t>They </a:t>
            </a:r>
            <a:r>
              <a:rPr lang="en-US" sz="1200" dirty="0">
                <a:solidFill>
                  <a:schemeClr val="bg1"/>
                </a:solidFill>
              </a:rPr>
              <a:t>came to life and </a:t>
            </a:r>
            <a:r>
              <a:rPr lang="en-US" sz="1200" b="1" dirty="0">
                <a:solidFill>
                  <a:srgbClr val="00B0F0"/>
                </a:solidFill>
              </a:rPr>
              <a:t>reigned with Christ a thousand years</a:t>
            </a:r>
            <a:r>
              <a:rPr lang="en-US" sz="1200" dirty="0">
                <a:solidFill>
                  <a:schemeClr val="bg1"/>
                </a:solidFill>
              </a:rPr>
              <a:t>. </a:t>
            </a:r>
          </a:p>
        </p:txBody>
      </p:sp>
      <p:sp>
        <p:nvSpPr>
          <p:cNvPr id="6" name="Rectangle 5"/>
          <p:cNvSpPr/>
          <p:nvPr/>
        </p:nvSpPr>
        <p:spPr>
          <a:xfrm>
            <a:off x="81062" y="2647950"/>
            <a:ext cx="2738338" cy="830997"/>
          </a:xfrm>
          <a:prstGeom prst="rect">
            <a:avLst/>
          </a:prstGeom>
        </p:spPr>
        <p:txBody>
          <a:bodyPr wrap="square">
            <a:spAutoFit/>
          </a:bodyPr>
          <a:lstStyle/>
          <a:p>
            <a:r>
              <a:rPr lang="en-US" sz="1200" b="1" dirty="0">
                <a:solidFill>
                  <a:srgbClr val="FFC000"/>
                </a:solidFill>
              </a:rPr>
              <a:t>Revelation 21:1: </a:t>
            </a:r>
            <a:r>
              <a:rPr lang="en-US" sz="1200" dirty="0">
                <a:solidFill>
                  <a:schemeClr val="bg1"/>
                </a:solidFill>
              </a:rPr>
              <a:t>Then I saw </a:t>
            </a:r>
            <a:r>
              <a:rPr lang="en-US" sz="1200" b="1" dirty="0">
                <a:solidFill>
                  <a:srgbClr val="00B0F0"/>
                </a:solidFill>
              </a:rPr>
              <a:t>a new heaven and a new earth</a:t>
            </a:r>
            <a:r>
              <a:rPr lang="en-US" sz="1200" dirty="0">
                <a:solidFill>
                  <a:schemeClr val="bg1"/>
                </a:solidFill>
              </a:rPr>
              <a:t>, for the first heaven and the first earth had passed away, and there was no longer any sea. </a:t>
            </a: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1307" y="1164675"/>
            <a:ext cx="5693745" cy="1756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4513052" y="1983507"/>
            <a:ext cx="990600" cy="1045443"/>
          </a:xfrm>
          <a:prstGeom prst="rect">
            <a:avLst/>
          </a:prstGeom>
          <a:gradFill>
            <a:gsLst>
              <a:gs pos="0">
                <a:srgbClr val="92D050">
                  <a:alpha val="0"/>
                </a:srgbClr>
              </a:gs>
              <a:gs pos="100000">
                <a:srgbClr val="92D05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13052" y="2647950"/>
            <a:ext cx="990600" cy="276999"/>
          </a:xfrm>
          <a:prstGeom prst="rect">
            <a:avLst/>
          </a:prstGeom>
        </p:spPr>
        <p:txBody>
          <a:bodyPr wrap="square">
            <a:spAutoFit/>
          </a:bodyPr>
          <a:lstStyle/>
          <a:p>
            <a:pPr algn="ctr"/>
            <a:r>
              <a:rPr lang="en-US" sz="1200" b="1" spc="-150" dirty="0" smtClean="0">
                <a:solidFill>
                  <a:srgbClr val="00B050"/>
                </a:solidFill>
              </a:rPr>
              <a:t>YOU ARE HERE</a:t>
            </a:r>
            <a:endParaRPr lang="en-US" sz="1200" spc="-150" dirty="0">
              <a:solidFill>
                <a:srgbClr val="00B050"/>
              </a:solidFill>
            </a:endParaRPr>
          </a:p>
        </p:txBody>
      </p:sp>
      <p:sp>
        <p:nvSpPr>
          <p:cNvPr id="8" name="Rectangle 7"/>
          <p:cNvSpPr/>
          <p:nvPr/>
        </p:nvSpPr>
        <p:spPr>
          <a:xfrm>
            <a:off x="5715000" y="401419"/>
            <a:ext cx="3276600" cy="646331"/>
          </a:xfrm>
          <a:prstGeom prst="rect">
            <a:avLst/>
          </a:prstGeom>
        </p:spPr>
        <p:txBody>
          <a:bodyPr wrap="square">
            <a:spAutoFit/>
          </a:bodyPr>
          <a:lstStyle/>
          <a:p>
            <a:pPr marL="285750" indent="-285750">
              <a:buFont typeface="Arial" pitchFamily="34" charset="0"/>
              <a:buChar char="•"/>
            </a:pPr>
            <a:r>
              <a:rPr lang="en-US" sz="1200" dirty="0">
                <a:solidFill>
                  <a:schemeClr val="bg1"/>
                </a:solidFill>
              </a:rPr>
              <a:t>Millennial Kingdom</a:t>
            </a:r>
          </a:p>
          <a:p>
            <a:pPr marL="285750" indent="-285750">
              <a:buFont typeface="Arial" pitchFamily="34" charset="0"/>
              <a:buChar char="•"/>
            </a:pPr>
            <a:r>
              <a:rPr lang="en-US" sz="1200" dirty="0">
                <a:solidFill>
                  <a:schemeClr val="bg1"/>
                </a:solidFill>
              </a:rPr>
              <a:t>White Throne Judgment</a:t>
            </a:r>
          </a:p>
          <a:p>
            <a:pPr marL="285750" indent="-285750">
              <a:buFont typeface="Arial" pitchFamily="34" charset="0"/>
              <a:buChar char="•"/>
            </a:pPr>
            <a:r>
              <a:rPr lang="en-US" sz="1200" dirty="0">
                <a:solidFill>
                  <a:schemeClr val="bg1"/>
                </a:solidFill>
              </a:rPr>
              <a:t>New Heaven &amp; Earth</a:t>
            </a:r>
          </a:p>
        </p:txBody>
      </p:sp>
      <p:pic>
        <p:nvPicPr>
          <p:cNvPr id="9218" name="Picture 2" descr="http://geekychristian.com/wp-content/uploads/2014/01/paradise-e13890645693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216734"/>
            <a:ext cx="3702261" cy="186961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Shawn\AppData\Local\Temp\SNAGHTML44c431c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62350"/>
            <a:ext cx="2396706" cy="15197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url.jpg"/>
          <p:cNvPicPr/>
          <p:nvPr/>
        </p:nvPicPr>
        <p:blipFill rotWithShape="1">
          <a:blip r:embed="rId6">
            <a:extLst>
              <a:ext uri="{28A0092B-C50C-407E-A947-70E740481C1C}">
                <a14:useLocalDpi xmlns:a14="http://schemas.microsoft.com/office/drawing/2010/main" val="0"/>
              </a:ext>
            </a:extLst>
          </a:blip>
          <a:srcRect r="11764"/>
          <a:stretch/>
        </p:blipFill>
        <p:spPr bwMode="auto">
          <a:xfrm>
            <a:off x="2819400" y="3105150"/>
            <a:ext cx="2417552" cy="2057400"/>
          </a:xfrm>
          <a:prstGeom prst="rect">
            <a:avLst/>
          </a:prstGeom>
          <a:noFill/>
          <a:ln>
            <a:noFill/>
          </a:ln>
        </p:spPr>
      </p:pic>
    </p:spTree>
    <p:extLst>
      <p:ext uri="{BB962C8B-B14F-4D97-AF65-F5344CB8AC3E}">
        <p14:creationId xmlns:p14="http://schemas.microsoft.com/office/powerpoint/2010/main" val="12951230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2071</TotalTime>
  <Words>1193</Words>
  <Application>Microsoft Office PowerPoint</Application>
  <PresentationFormat>On-screen Show (16:9)</PresentationFormat>
  <Paragraphs>174</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Nelson</dc:creator>
  <cp:lastModifiedBy>Shawn Nelson</cp:lastModifiedBy>
  <cp:revision>228</cp:revision>
  <dcterms:created xsi:type="dcterms:W3CDTF">2013-12-05T17:14:02Z</dcterms:created>
  <dcterms:modified xsi:type="dcterms:W3CDTF">2014-03-14T18:06:30Z</dcterms:modified>
</cp:coreProperties>
</file>