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88" r:id="rId2"/>
    <p:sldId id="256" r:id="rId3"/>
    <p:sldId id="268" r:id="rId4"/>
    <p:sldId id="261" r:id="rId5"/>
    <p:sldId id="257" r:id="rId6"/>
    <p:sldId id="259" r:id="rId7"/>
    <p:sldId id="260" r:id="rId8"/>
    <p:sldId id="269" r:id="rId9"/>
    <p:sldId id="262" r:id="rId10"/>
    <p:sldId id="265" r:id="rId11"/>
    <p:sldId id="280" r:id="rId12"/>
    <p:sldId id="277" r:id="rId13"/>
    <p:sldId id="282" r:id="rId14"/>
    <p:sldId id="283" r:id="rId15"/>
    <p:sldId id="285" r:id="rId16"/>
    <p:sldId id="286" r:id="rId17"/>
    <p:sldId id="284" r:id="rId18"/>
    <p:sldId id="287" r:id="rId19"/>
    <p:sldId id="270" r:id="rId20"/>
    <p:sldId id="272" r:id="rId21"/>
    <p:sldId id="271" r:id="rId22"/>
    <p:sldId id="273" r:id="rId23"/>
    <p:sldId id="274" r:id="rId24"/>
    <p:sldId id="289" r:id="rId25"/>
    <p:sldId id="275" r:id="rId26"/>
    <p:sldId id="290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63D"/>
    <a:srgbClr val="1C1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84" y="-4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41FE8C-6D7A-4D9E-950F-5233018DF3C4}" type="datetimeFigureOut">
              <a:rPr lang="en-US" smtClean="0"/>
              <a:t>10/1/2013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6CC24C-FB8E-49BC-88DE-A45F03844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615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6CC24C-FB8E-49BC-88DE-A45F0384440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360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94832-B766-4AC7-9842-AB9A42642796}" type="datetimeFigureOut">
              <a:rPr lang="en-US" smtClean="0"/>
              <a:t>10/1/2013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8A799-DB49-4A27-9026-9F25E56166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313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94832-B766-4AC7-9842-AB9A42642796}" type="datetimeFigureOut">
              <a:rPr lang="en-US" smtClean="0"/>
              <a:t>10/1/2013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8A799-DB49-4A27-9026-9F25E56166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960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94832-B766-4AC7-9842-AB9A42642796}" type="datetimeFigureOut">
              <a:rPr lang="en-US" smtClean="0"/>
              <a:t>10/1/2013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8A799-DB49-4A27-9026-9F25E56166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860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94832-B766-4AC7-9842-AB9A42642796}" type="datetimeFigureOut">
              <a:rPr lang="en-US" smtClean="0"/>
              <a:t>10/1/2013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8A799-DB49-4A27-9026-9F25E56166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294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94832-B766-4AC7-9842-AB9A42642796}" type="datetimeFigureOut">
              <a:rPr lang="en-US" smtClean="0"/>
              <a:t>10/1/2013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8A799-DB49-4A27-9026-9F25E56166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202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94832-B766-4AC7-9842-AB9A42642796}" type="datetimeFigureOut">
              <a:rPr lang="en-US" smtClean="0"/>
              <a:t>10/1/2013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8A799-DB49-4A27-9026-9F25E56166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919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94832-B766-4AC7-9842-AB9A42642796}" type="datetimeFigureOut">
              <a:rPr lang="en-US" smtClean="0"/>
              <a:t>10/1/2013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8A799-DB49-4A27-9026-9F25E56166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501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94832-B766-4AC7-9842-AB9A42642796}" type="datetimeFigureOut">
              <a:rPr lang="en-US" smtClean="0"/>
              <a:t>10/1/2013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8A799-DB49-4A27-9026-9F25E56166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214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94832-B766-4AC7-9842-AB9A42642796}" type="datetimeFigureOut">
              <a:rPr lang="en-US" smtClean="0"/>
              <a:t>10/1/2013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8A799-DB49-4A27-9026-9F25E56166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273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94832-B766-4AC7-9842-AB9A42642796}" type="datetimeFigureOut">
              <a:rPr lang="en-US" smtClean="0"/>
              <a:t>10/1/2013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8A799-DB49-4A27-9026-9F25E56166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451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94832-B766-4AC7-9842-AB9A42642796}" type="datetimeFigureOut">
              <a:rPr lang="en-US" smtClean="0"/>
              <a:t>10/1/2013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8A799-DB49-4A27-9026-9F25E56166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449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94832-B766-4AC7-9842-AB9A42642796}" type="datetimeFigureOut">
              <a:rPr lang="en-US" smtClean="0"/>
              <a:t>10/1/2013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E8A799-DB49-4A27-9026-9F25E56166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404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47763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01262"/>
            <a:ext cx="9144000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6000" b="1" spc="-150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CHRISTIAN GROWTH</a:t>
            </a:r>
            <a:endParaRPr lang="en-US" sz="6000" b="1" spc="-150" dirty="0">
              <a:ln w="11430"/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" y="634426"/>
            <a:ext cx="914400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3200" b="1" spc="-150" dirty="0" smtClean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Jesus Gave Two Keys</a:t>
            </a:r>
            <a:endParaRPr lang="en-US" sz="3200" b="1" spc="-150" dirty="0">
              <a:ln w="11430"/>
              <a:solidFill>
                <a:srgbClr val="00B05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8600" y="1377345"/>
            <a:ext cx="4648200" cy="570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ts val="2600"/>
              </a:lnSpc>
              <a:buFont typeface="+mj-lt"/>
              <a:buAutoNum type="arabicPeriod"/>
            </a:pPr>
            <a:r>
              <a:rPr lang="en-US" sz="3200" b="1" spc="-15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Holy Spirit </a:t>
            </a:r>
            <a:r>
              <a:rPr lang="en-US" sz="3200" spc="-15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(John 14:16,18)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solidFill>
                  <a:srgbClr val="92D050"/>
                </a:solidFill>
              </a:rPr>
              <a:t>“And I will pray the Father, and He will give you another Helper, that He may abide with you forever—the </a:t>
            </a:r>
            <a:r>
              <a:rPr lang="en-US" b="1" dirty="0" smtClean="0">
                <a:solidFill>
                  <a:schemeClr val="bg1"/>
                </a:solidFill>
              </a:rPr>
              <a:t>Spirit of truth</a:t>
            </a:r>
            <a:r>
              <a:rPr lang="en-US" dirty="0" smtClean="0">
                <a:solidFill>
                  <a:srgbClr val="92D050"/>
                </a:solidFill>
              </a:rPr>
              <a:t>… I will </a:t>
            </a:r>
            <a:r>
              <a:rPr lang="en-US" b="1" dirty="0" smtClean="0">
                <a:solidFill>
                  <a:schemeClr val="bg1"/>
                </a:solidFill>
              </a:rPr>
              <a:t>not leave you orphans</a:t>
            </a:r>
            <a:r>
              <a:rPr lang="en-US" dirty="0" smtClean="0">
                <a:solidFill>
                  <a:srgbClr val="92D050"/>
                </a:solidFill>
              </a:rPr>
              <a:t>; I will come to you.”</a:t>
            </a:r>
            <a:br>
              <a:rPr lang="en-US" dirty="0" smtClean="0">
                <a:solidFill>
                  <a:srgbClr val="92D050"/>
                </a:solidFill>
              </a:rPr>
            </a:br>
            <a:endParaRPr lang="en-US" dirty="0" smtClean="0">
              <a:solidFill>
                <a:srgbClr val="92D050"/>
              </a:solidFill>
            </a:endParaRPr>
          </a:p>
          <a:p>
            <a:pPr marL="514350" indent="-514350">
              <a:lnSpc>
                <a:spcPts val="2600"/>
              </a:lnSpc>
              <a:buFont typeface="+mj-lt"/>
              <a:buAutoNum type="arabicPeriod"/>
            </a:pPr>
            <a:r>
              <a:rPr lang="en-US" sz="3200" b="1" spc="-15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Abiding </a:t>
            </a:r>
            <a:r>
              <a:rPr lang="en-US" sz="3200" spc="-15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(John 15:1-8)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solidFill>
                  <a:srgbClr val="92D050"/>
                </a:solidFill>
              </a:rPr>
              <a:t>“</a:t>
            </a:r>
            <a:r>
              <a:rPr lang="en-US" b="1" dirty="0">
                <a:solidFill>
                  <a:schemeClr val="bg1"/>
                </a:solidFill>
              </a:rPr>
              <a:t>Abide</a:t>
            </a:r>
            <a:r>
              <a:rPr lang="en-US" dirty="0">
                <a:solidFill>
                  <a:srgbClr val="92D050"/>
                </a:solidFill>
              </a:rPr>
              <a:t> in Me, and I in you. As the branch cannot bear fruit of itself, unless it abides in the vine, neither can you, </a:t>
            </a:r>
            <a:r>
              <a:rPr lang="en-US" b="1" dirty="0">
                <a:solidFill>
                  <a:schemeClr val="bg1"/>
                </a:solidFill>
              </a:rPr>
              <a:t>unless you abide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rgbClr val="92D050"/>
                </a:solidFill>
              </a:rPr>
              <a:t>in Me.”</a:t>
            </a:r>
          </a:p>
          <a:p>
            <a:pPr marL="457200" indent="-457200">
              <a:lnSpc>
                <a:spcPts val="2600"/>
              </a:lnSpc>
              <a:buFont typeface="Arial" pitchFamily="34" charset="0"/>
              <a:buChar char="•"/>
            </a:pPr>
            <a:endParaRPr lang="en-US" sz="3200" dirty="0" smtClean="0">
              <a:solidFill>
                <a:schemeClr val="bg1"/>
              </a:solidFill>
            </a:endParaRPr>
          </a:p>
          <a:p>
            <a:pPr marL="457200" indent="-457200">
              <a:lnSpc>
                <a:spcPts val="2500"/>
              </a:lnSpc>
            </a:pPr>
            <a:r>
              <a:rPr lang="en-US" sz="3200" b="1" spc="-15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3200" b="1" spc="-15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Galatians </a:t>
            </a:r>
            <a:r>
              <a:rPr lang="en-US" sz="3200" b="1" spc="-15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5:16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solidFill>
                  <a:srgbClr val="92D050"/>
                </a:solidFill>
              </a:rPr>
              <a:t>“So I say, </a:t>
            </a:r>
            <a:r>
              <a:rPr lang="en-US" b="1" dirty="0">
                <a:solidFill>
                  <a:schemeClr val="bg1"/>
                </a:solidFill>
              </a:rPr>
              <a:t>walk</a:t>
            </a:r>
            <a:r>
              <a:rPr lang="en-US" dirty="0">
                <a:solidFill>
                  <a:srgbClr val="92D050"/>
                </a:solidFill>
              </a:rPr>
              <a:t> by the Spirit, and you will </a:t>
            </a:r>
            <a:r>
              <a:rPr lang="en-US" b="1" dirty="0">
                <a:solidFill>
                  <a:schemeClr val="bg1"/>
                </a:solidFill>
              </a:rPr>
              <a:t>not gratify </a:t>
            </a:r>
            <a:r>
              <a:rPr lang="en-US" dirty="0">
                <a:solidFill>
                  <a:srgbClr val="92D050"/>
                </a:solidFill>
              </a:rPr>
              <a:t>the desires of the flesh.”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://www.jillstanek.com/wp/wp-content/uploads/2013/07/photostogo-350926grapesligh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551" y="904876"/>
            <a:ext cx="3835400" cy="575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80320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1"/>
          <a:stretch/>
        </p:blipFill>
        <p:spPr bwMode="auto">
          <a:xfrm>
            <a:off x="405112" y="838200"/>
            <a:ext cx="4371775" cy="6323447"/>
          </a:xfrm>
          <a:prstGeom prst="rect">
            <a:avLst/>
          </a:prstGeom>
          <a:noFill/>
          <a:ln>
            <a:noFill/>
          </a:ln>
          <a:effectLst>
            <a:glow>
              <a:schemeClr val="accent1"/>
            </a:glow>
            <a:softEdge rad="1270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-101262"/>
            <a:ext cx="9144000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6000" b="1" spc="-150" dirty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CHRISTIAN GROWTH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34426"/>
            <a:ext cx="914400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3200" b="1" spc="-150" dirty="0" smtClean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Abiding thru technology</a:t>
            </a:r>
            <a:endParaRPr lang="en-US" sz="3200" b="1" spc="-150" dirty="0">
              <a:ln w="11430"/>
              <a:solidFill>
                <a:srgbClr val="00B05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76802" y="1686833"/>
            <a:ext cx="3809998" cy="12849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lnSpc>
                <a:spcPts val="3100"/>
              </a:lnSpc>
            </a:pPr>
            <a:r>
              <a:rPr lang="en-US" sz="48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life·hack</a:t>
            </a:r>
            <a:endParaRPr lang="en-US" sz="4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>
              <a:lnSpc>
                <a:spcPts val="31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A tip, trick, hack or shortcut to improve an everyday task</a:t>
            </a:r>
            <a:r>
              <a:rPr lang="en-US" sz="2400" b="1" dirty="0" smtClean="0">
                <a:ln w="11430">
                  <a:noFill/>
                </a:ln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en-US" sz="2400" b="1" dirty="0">
              <a:ln w="11430">
                <a:noFill/>
              </a:ln>
              <a:solidFill>
                <a:schemeClr val="bg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05376" y="3581400"/>
            <a:ext cx="332422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228600">
              <a:lnSpc>
                <a:spcPts val="2400"/>
              </a:lnSpc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We’ve seen technology improve everything else.</a:t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228600">
              <a:lnSpc>
                <a:spcPts val="2400"/>
              </a:lnSpc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It’s time to let it 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improve </a:t>
            </a:r>
            <a:r>
              <a:rPr lang="en-US" sz="2400" b="1" i="1" dirty="0" smtClean="0">
                <a:solidFill>
                  <a:srgbClr val="0086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Christian walk</a:t>
            </a:r>
            <a:r>
              <a:rPr lang="en-US" sz="2400" dirty="0" smtClean="0">
                <a:solidFill>
                  <a:srgbClr val="0086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354000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2458278"/>
            <a:ext cx="5897217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spc="-150" dirty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LIFE•HACKS</a:t>
            </a:r>
            <a:endParaRPr lang="en-US" sz="4800" b="1" spc="-150" dirty="0">
              <a:ln w="11430"/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8208" name="Picture 16" descr="C:\Users\Shawn\AppData\Local\Temp\SNAGHTML1d4c2f8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909" y="152400"/>
            <a:ext cx="2775691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0" name="Picture 18" descr="C:\Users\Shawn\AppData\Local\Temp\SNAGHTML1d4c995b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54"/>
          <a:stretch/>
        </p:blipFill>
        <p:spPr bwMode="auto">
          <a:xfrm>
            <a:off x="2790373" y="152400"/>
            <a:ext cx="3259244" cy="228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2" name="Picture 20" descr="C:\Users\Shawn\AppData\Local\Temp\SNAGHTML1d4d3e1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635513"/>
            <a:ext cx="2743200" cy="1440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4" name="Picture 22" descr="C:\Users\Shawn\AppData\Local\Temp\SNAGHTML1d4da9a0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"/>
          <a:stretch/>
        </p:blipFill>
        <p:spPr bwMode="auto">
          <a:xfrm>
            <a:off x="152400" y="3635512"/>
            <a:ext cx="5915025" cy="307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6" name="Picture 24" descr="C:\Users\Shawn\AppData\Local\Temp\SNAGHTML1d4e15cb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263435"/>
            <a:ext cx="2743200" cy="1442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8" name="Picture 26" descr="C:\Users\Shawn\AppData\Local\Temp\SNAGHTML1d4ef2ff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2"/>
          <a:stretch/>
        </p:blipFill>
        <p:spPr bwMode="auto">
          <a:xfrm>
            <a:off x="152399" y="152400"/>
            <a:ext cx="2501349" cy="228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23" name="Picture 31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00"/>
          <a:stretch/>
        </p:blipFill>
        <p:spPr bwMode="auto">
          <a:xfrm>
            <a:off x="6215909" y="1828800"/>
            <a:ext cx="2775691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399" y="3124200"/>
            <a:ext cx="5915025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b="1" spc="28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www.geekychristian.com</a:t>
            </a:r>
            <a:endParaRPr lang="en-US" b="1" spc="28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721117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01262"/>
            <a:ext cx="9144000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6000" b="1" spc="-300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HUNGRY FOR THE BIBLE•</a:t>
            </a:r>
            <a:r>
              <a:rPr lang="en-US" sz="6000" b="1" spc="-300" dirty="0" smtClean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HACK</a:t>
            </a:r>
            <a:endParaRPr lang="en-US" sz="6000" b="1" spc="-300" dirty="0">
              <a:ln w="11430"/>
              <a:solidFill>
                <a:srgbClr val="00B05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9600" y="1371600"/>
            <a:ext cx="4267200" cy="5650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ts val="3100"/>
              </a:lnSpc>
            </a:pPr>
            <a:r>
              <a:rPr lang="en-US" sz="3200" b="1" spc="-150" dirty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STEP #</a:t>
            </a:r>
            <a:r>
              <a:rPr lang="en-US" sz="3200" b="1" spc="-150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1: GET </a:t>
            </a:r>
            <a:r>
              <a:rPr lang="en-US" sz="3200" b="1" spc="-150" dirty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 </a:t>
            </a:r>
            <a:r>
              <a:rPr lang="en-US" sz="3200" b="1" spc="-150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DEVICE.</a:t>
            </a:r>
          </a:p>
          <a:p>
            <a:pPr marL="285750" indent="-285750" fontAlgn="base">
              <a:spcBef>
                <a:spcPts val="600"/>
              </a:spcBef>
              <a:buFont typeface="Arial" pitchFamily="34" charset="0"/>
              <a:buChar char="•"/>
            </a:pPr>
            <a:r>
              <a:rPr lang="en-US" sz="2800" b="1" spc="-150" dirty="0" smtClean="0">
                <a:solidFill>
                  <a:schemeClr val="bg1"/>
                </a:solidFill>
              </a:rPr>
              <a:t>iPhone / Smartphone </a:t>
            </a:r>
            <a:endParaRPr lang="en-US" sz="2000" b="1" spc="-150" dirty="0" smtClean="0">
              <a:solidFill>
                <a:schemeClr val="bg1"/>
              </a:solidFill>
            </a:endParaRPr>
          </a:p>
          <a:p>
            <a:pPr marL="742950" lvl="1" indent="-285750" fontAlgn="base">
              <a:buFont typeface="Arial" pitchFamily="34" charset="0"/>
              <a:buChar char="•"/>
            </a:pPr>
            <a:r>
              <a:rPr lang="en-US" sz="2000" spc="-150" dirty="0" smtClean="0">
                <a:solidFill>
                  <a:srgbClr val="00B0F0"/>
                </a:solidFill>
              </a:rPr>
              <a:t>Always with you</a:t>
            </a:r>
          </a:p>
          <a:p>
            <a:pPr marL="742950" lvl="1" indent="-285750" fontAlgn="base">
              <a:buFont typeface="Arial" pitchFamily="34" charset="0"/>
              <a:buChar char="•"/>
            </a:pPr>
            <a:r>
              <a:rPr lang="en-US" sz="2000" spc="-150" dirty="0" smtClean="0">
                <a:solidFill>
                  <a:srgbClr val="00B0F0"/>
                </a:solidFill>
              </a:rPr>
              <a:t>Can stream even without </a:t>
            </a:r>
            <a:r>
              <a:rPr lang="en-US" sz="2000" spc="-150" dirty="0" err="1" smtClean="0">
                <a:solidFill>
                  <a:srgbClr val="00B0F0"/>
                </a:solidFill>
              </a:rPr>
              <a:t>WiFi</a:t>
            </a:r>
            <a:endParaRPr lang="en-US" sz="2000" spc="-150" dirty="0" smtClean="0">
              <a:solidFill>
                <a:srgbClr val="00B0F0"/>
              </a:solidFill>
            </a:endParaRPr>
          </a:p>
          <a:p>
            <a:pPr marL="742950" lvl="1" indent="-285750" fontAlgn="base">
              <a:buFont typeface="Arial" pitchFamily="34" charset="0"/>
              <a:buChar char="•"/>
            </a:pPr>
            <a:r>
              <a:rPr lang="en-US" sz="2000" spc="-150" dirty="0" smtClean="0">
                <a:solidFill>
                  <a:srgbClr val="00B0F0"/>
                </a:solidFill>
              </a:rPr>
              <a:t>Can be pricey without contract</a:t>
            </a:r>
          </a:p>
          <a:p>
            <a:pPr marL="285750" indent="-285750" fontAlgn="base">
              <a:spcBef>
                <a:spcPts val="600"/>
              </a:spcBef>
              <a:buFont typeface="Arial" pitchFamily="34" charset="0"/>
              <a:buChar char="•"/>
            </a:pPr>
            <a:r>
              <a:rPr lang="en-US" sz="2800" b="1" spc="-150" dirty="0" smtClean="0">
                <a:solidFill>
                  <a:schemeClr val="bg1"/>
                </a:solidFill>
              </a:rPr>
              <a:t>iPod Touch</a:t>
            </a:r>
          </a:p>
          <a:p>
            <a:pPr marL="742950" lvl="1" indent="-285750" fontAlgn="base">
              <a:buFont typeface="Arial" pitchFamily="34" charset="0"/>
              <a:buChar char="•"/>
            </a:pPr>
            <a:r>
              <a:rPr lang="en-US" sz="2000" spc="-150" dirty="0" smtClean="0">
                <a:solidFill>
                  <a:srgbClr val="00B0F0"/>
                </a:solidFill>
              </a:rPr>
              <a:t>Don’t require data plan</a:t>
            </a:r>
          </a:p>
          <a:p>
            <a:pPr marL="742950" lvl="1" indent="-285750" fontAlgn="base">
              <a:buFont typeface="Arial" pitchFamily="34" charset="0"/>
              <a:buChar char="•"/>
            </a:pPr>
            <a:r>
              <a:rPr lang="en-US" sz="2000" spc="-150" dirty="0" smtClean="0">
                <a:solidFill>
                  <a:srgbClr val="00B0F0"/>
                </a:solidFill>
              </a:rPr>
              <a:t>$75 to $100 used</a:t>
            </a:r>
          </a:p>
          <a:p>
            <a:pPr marL="285750" indent="-285750" fontAlgn="base">
              <a:spcBef>
                <a:spcPts val="600"/>
              </a:spcBef>
              <a:buFont typeface="Arial" pitchFamily="34" charset="0"/>
              <a:buChar char="•"/>
            </a:pPr>
            <a:r>
              <a:rPr lang="en-US" sz="2800" b="1" spc="-150" dirty="0" smtClean="0">
                <a:solidFill>
                  <a:schemeClr val="bg1"/>
                </a:solidFill>
              </a:rPr>
              <a:t>Family member’s old phone</a:t>
            </a:r>
          </a:p>
          <a:p>
            <a:pPr marL="285750" indent="-285750" fontAlgn="base">
              <a:spcBef>
                <a:spcPts val="600"/>
              </a:spcBef>
              <a:buFont typeface="Arial" pitchFamily="34" charset="0"/>
              <a:buChar char="•"/>
            </a:pPr>
            <a:r>
              <a:rPr lang="en-US" sz="2800" b="1" spc="-150" dirty="0" smtClean="0">
                <a:solidFill>
                  <a:schemeClr val="bg1"/>
                </a:solidFill>
              </a:rPr>
              <a:t>Tablets</a:t>
            </a:r>
            <a:endParaRPr lang="en-US" sz="2000" b="1" spc="-150" dirty="0" smtClean="0">
              <a:solidFill>
                <a:schemeClr val="bg1"/>
              </a:solidFill>
            </a:endParaRPr>
          </a:p>
          <a:p>
            <a:pPr marL="742950" lvl="1" indent="-285750" fontAlgn="base">
              <a:buFont typeface="Arial" pitchFamily="34" charset="0"/>
              <a:buChar char="•"/>
            </a:pPr>
            <a:r>
              <a:rPr lang="en-US" sz="2000" spc="-150" dirty="0" smtClean="0">
                <a:solidFill>
                  <a:srgbClr val="00B0F0"/>
                </a:solidFill>
              </a:rPr>
              <a:t>iPad new/used/mini</a:t>
            </a:r>
          </a:p>
          <a:p>
            <a:pPr marL="742950" lvl="1" indent="-285750" fontAlgn="base">
              <a:buFont typeface="Arial" pitchFamily="34" charset="0"/>
              <a:buChar char="•"/>
            </a:pPr>
            <a:r>
              <a:rPr lang="en-US" sz="2000" spc="-150" dirty="0" smtClean="0">
                <a:solidFill>
                  <a:srgbClr val="00B0F0"/>
                </a:solidFill>
              </a:rPr>
              <a:t>Any new Android tablet</a:t>
            </a:r>
          </a:p>
          <a:p>
            <a:pPr marL="742950" lvl="1" indent="-285750" fontAlgn="base">
              <a:buFont typeface="Arial" pitchFamily="34" charset="0"/>
              <a:buChar char="•"/>
            </a:pPr>
            <a:r>
              <a:rPr lang="en-US" sz="2000" spc="-150" dirty="0" smtClean="0">
                <a:solidFill>
                  <a:srgbClr val="00B0F0"/>
                </a:solidFill>
              </a:rPr>
              <a:t>Amazon Kindle Fire </a:t>
            </a:r>
          </a:p>
          <a:p>
            <a:pPr marL="742950" lvl="1" indent="-285750" fontAlgn="base">
              <a:lnSpc>
                <a:spcPts val="2000"/>
              </a:lnSpc>
              <a:spcBef>
                <a:spcPts val="600"/>
              </a:spcBef>
              <a:buFont typeface="Arial" pitchFamily="34" charset="0"/>
              <a:buChar char="•"/>
            </a:pPr>
            <a:endParaRPr lang="en-US" sz="2000" spc="-150" dirty="0" smtClean="0">
              <a:solidFill>
                <a:schemeClr val="bg1"/>
              </a:solidFill>
            </a:endParaRPr>
          </a:p>
          <a:p>
            <a:pPr marL="285750" indent="-285750" fontAlgn="base">
              <a:lnSpc>
                <a:spcPts val="2000"/>
              </a:lnSpc>
              <a:spcBef>
                <a:spcPts val="600"/>
              </a:spcBef>
              <a:buFont typeface="Arial" pitchFamily="34" charset="0"/>
              <a:buChar char="•"/>
            </a:pPr>
            <a:endParaRPr lang="en-US" sz="2000" spc="-150" dirty="0">
              <a:solidFill>
                <a:schemeClr val="bg1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600200"/>
            <a:ext cx="2514600" cy="4581525"/>
          </a:xfrm>
          <a:prstGeom prst="rect">
            <a:avLst/>
          </a:prstGeom>
          <a:noFill/>
          <a:ln>
            <a:noFill/>
          </a:ln>
          <a:effectLst>
            <a:reflection blurRad="6350" stA="38000" endPos="11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8190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spc="-150" dirty="0" smtClean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“So </a:t>
            </a:r>
            <a:r>
              <a:rPr lang="en-US" sz="2000" i="1" spc="-150" dirty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then faith comes by hearing, and hearing by the word of God</a:t>
            </a:r>
            <a:r>
              <a:rPr lang="en-US" sz="2000" i="1" spc="-150" dirty="0" smtClean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.” (Rom. 10:17)</a:t>
            </a:r>
            <a:endParaRPr lang="en-US" sz="2000" i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1979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762000" y="228600"/>
            <a:ext cx="6553200" cy="498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ts val="3100"/>
              </a:lnSpc>
            </a:pPr>
            <a:r>
              <a:rPr lang="en-US" sz="3200" b="1" spc="-150" dirty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STEP </a:t>
            </a:r>
            <a:r>
              <a:rPr lang="en-US" sz="3200" b="1" spc="-150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#</a:t>
            </a:r>
            <a:r>
              <a:rPr lang="en-US" sz="3200" b="1" spc="-150" dirty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2</a:t>
            </a:r>
            <a:r>
              <a:rPr lang="en-US" sz="3200" b="1" spc="-150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: </a:t>
            </a:r>
            <a:r>
              <a:rPr lang="en-US" sz="3200" b="1" spc="-150" dirty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INSTALL THE </a:t>
            </a:r>
            <a:r>
              <a:rPr lang="en-US" sz="3200" b="1" spc="-150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FREE </a:t>
            </a:r>
            <a:r>
              <a:rPr lang="en-US" sz="3200" b="1" spc="-150" dirty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BIBLE APP</a:t>
            </a:r>
            <a:r>
              <a:rPr lang="en-US" sz="3200" b="1" spc="-150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12304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367915"/>
            <a:ext cx="24384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5" name="Picture 17" descr="C:\Users\Shawn\Desktop\phot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367915"/>
            <a:ext cx="2436254" cy="432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6" name="Picture 18" descr="C:\Users\Shawn\Desktop\phot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377440"/>
            <a:ext cx="2438400" cy="432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V="1">
            <a:off x="1295400" y="3491865"/>
            <a:ext cx="838200" cy="381000"/>
          </a:xfrm>
          <a:prstGeom prst="straightConnector1">
            <a:avLst/>
          </a:prstGeom>
          <a:ln w="146050">
            <a:miter lim="800000"/>
            <a:tailEnd type="triangl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4038600" y="2653665"/>
            <a:ext cx="990600" cy="295275"/>
          </a:xfrm>
          <a:prstGeom prst="straightConnector1">
            <a:avLst/>
          </a:prstGeom>
          <a:ln w="146050">
            <a:miter lim="800000"/>
            <a:tailEnd type="triangl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6934200" y="2577465"/>
            <a:ext cx="838201" cy="561975"/>
          </a:xfrm>
          <a:prstGeom prst="straightConnector1">
            <a:avLst/>
          </a:prstGeom>
          <a:ln w="146050">
            <a:miter lim="800000"/>
            <a:tailEnd type="triangl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762000" y="1963400"/>
            <a:ext cx="24362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spc="-150" dirty="0" smtClean="0">
                <a:solidFill>
                  <a:srgbClr val="00B0F0"/>
                </a:solidFill>
              </a:rPr>
              <a:t>1. </a:t>
            </a:r>
            <a:r>
              <a:rPr lang="en-US" sz="2400" spc="-150" dirty="0" smtClean="0">
                <a:solidFill>
                  <a:schemeClr val="bg1"/>
                </a:solidFill>
              </a:rPr>
              <a:t>Open</a:t>
            </a:r>
            <a:r>
              <a:rPr lang="en-US" sz="2400" spc="-150" dirty="0" smtClean="0">
                <a:solidFill>
                  <a:srgbClr val="00B0F0"/>
                </a:solidFill>
              </a:rPr>
              <a:t> App Store</a:t>
            </a:r>
            <a:endParaRPr lang="en-US" sz="2400" dirty="0">
              <a:solidFill>
                <a:srgbClr val="00B0F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400424" y="1963400"/>
            <a:ext cx="2466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spc="-150" dirty="0" smtClean="0">
                <a:solidFill>
                  <a:srgbClr val="00B0F0"/>
                </a:solidFill>
              </a:rPr>
              <a:t>2. Search </a:t>
            </a:r>
            <a:r>
              <a:rPr lang="en-US" sz="2400" spc="-150" dirty="0">
                <a:solidFill>
                  <a:srgbClr val="00B0F0"/>
                </a:solidFill>
              </a:rPr>
              <a:t>for </a:t>
            </a:r>
            <a:r>
              <a:rPr lang="en-US" sz="2400" spc="-150" dirty="0">
                <a:solidFill>
                  <a:schemeClr val="bg1"/>
                </a:solidFill>
              </a:rPr>
              <a:t>“Bible”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096000" y="1948815"/>
            <a:ext cx="2438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spc="-150" dirty="0" smtClean="0">
                <a:solidFill>
                  <a:srgbClr val="00B0F0"/>
                </a:solidFill>
              </a:rPr>
              <a:t>3. Click </a:t>
            </a:r>
            <a:r>
              <a:rPr lang="en-US" sz="2400" spc="-150" dirty="0">
                <a:solidFill>
                  <a:srgbClr val="00B0F0"/>
                </a:solidFill>
              </a:rPr>
              <a:t>and </a:t>
            </a:r>
            <a:r>
              <a:rPr lang="en-US" sz="2400" spc="-150" dirty="0">
                <a:solidFill>
                  <a:schemeClr val="bg1"/>
                </a:solidFill>
              </a:rPr>
              <a:t>install</a:t>
            </a:r>
            <a:r>
              <a:rPr lang="en-US" sz="2400" spc="-150" dirty="0">
                <a:solidFill>
                  <a:srgbClr val="00B0F0"/>
                </a:solidFill>
              </a:rPr>
              <a:t>.</a:t>
            </a:r>
          </a:p>
        </p:txBody>
      </p:sp>
      <p:pic>
        <p:nvPicPr>
          <p:cNvPr id="5125" name="Picture 5" descr="http://www.bibleseries.tv/wp-content/uploads/2013/01/bible360image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28600"/>
            <a:ext cx="1447800" cy="144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1702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VampireBo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66"/>
          <a:stretch/>
        </p:blipFill>
        <p:spPr bwMode="auto">
          <a:xfrm>
            <a:off x="4352925" y="-38100"/>
            <a:ext cx="4791075" cy="1562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685800" y="720345"/>
            <a:ext cx="7010400" cy="498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ts val="3100"/>
              </a:lnSpc>
            </a:pPr>
            <a:r>
              <a:rPr lang="en-US" sz="3200" b="1" spc="-150" dirty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STEP </a:t>
            </a:r>
            <a:r>
              <a:rPr lang="en-US" sz="3200" b="1" spc="-150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#</a:t>
            </a:r>
            <a:r>
              <a:rPr lang="en-US" sz="3200" b="1" spc="-150" dirty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3: </a:t>
            </a:r>
            <a:r>
              <a:rPr lang="en-US" sz="3200" b="1" spc="-150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DECIDE </a:t>
            </a:r>
            <a:r>
              <a:rPr lang="en-US" sz="3200" b="1" i="1" spc="-150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HOW</a:t>
            </a:r>
            <a:r>
              <a:rPr lang="en-US" sz="3200" b="1" spc="-150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TO LISTEN</a:t>
            </a:r>
          </a:p>
        </p:txBody>
      </p:sp>
      <p:sp>
        <p:nvSpPr>
          <p:cNvPr id="2" name="Rectangle 1"/>
          <p:cNvSpPr/>
          <p:nvPr/>
        </p:nvSpPr>
        <p:spPr>
          <a:xfrm>
            <a:off x="685800" y="1638896"/>
            <a:ext cx="16954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 Buds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earpo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105025"/>
            <a:ext cx="1695450" cy="180975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4100" name="Picture 4" descr="Creative-D8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057400"/>
            <a:ext cx="2857500" cy="18573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4102" name="Picture 6" descr="JawBone-Ic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057400"/>
            <a:ext cx="1104900" cy="1905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19" name="Rectangle 18"/>
          <p:cNvSpPr/>
          <p:nvPr/>
        </p:nvSpPr>
        <p:spPr>
          <a:xfrm>
            <a:off x="3124200" y="1606630"/>
            <a:ext cx="2857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Wireless Speaker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905500" y="1611868"/>
            <a:ext cx="2857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Bluetooth Earpiece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106" name="Picture 10" descr="http://www.automobile-dvdplayers.com/photo/pl711989-suzuki_sx4_car_stereo_auto_radio_dvd_gps_with_mp3_player_a2dp_533mhz_suz_706g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745718"/>
            <a:ext cx="2362200" cy="156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://dydityet.files.wordpress.com/2013/06/cassetter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745718"/>
            <a:ext cx="2286000" cy="1655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1447800" y="4376386"/>
            <a:ext cx="2362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A2DP Car Stereo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257800" y="4378529"/>
            <a:ext cx="2362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Cassette Adapter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849385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609600" y="609600"/>
            <a:ext cx="5638800" cy="489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ts val="3100"/>
              </a:lnSpc>
            </a:pPr>
            <a:r>
              <a:rPr lang="en-US" sz="3200" b="1" spc="-150" dirty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STEP </a:t>
            </a:r>
            <a:r>
              <a:rPr lang="en-US" sz="3200" b="1" spc="-150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#4: DECIDE WHERE TO START.</a:t>
            </a:r>
          </a:p>
        </p:txBody>
      </p:sp>
      <p:pic>
        <p:nvPicPr>
          <p:cNvPr id="3079" name="Picture 7" descr="ph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239" y="2242478"/>
            <a:ext cx="4108479" cy="2971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21" name="Rectangle 20"/>
          <p:cNvSpPr/>
          <p:nvPr/>
        </p:nvSpPr>
        <p:spPr>
          <a:xfrm>
            <a:off x="381000" y="1251878"/>
            <a:ext cx="57150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spcBef>
                <a:spcPts val="600"/>
              </a:spcBef>
              <a:buFont typeface="Arial" pitchFamily="34" charset="0"/>
              <a:buChar char="•"/>
            </a:pPr>
            <a:r>
              <a:rPr lang="en-US" sz="2800" spc="-150" dirty="0" smtClean="0">
                <a:solidFill>
                  <a:schemeClr val="bg1"/>
                </a:solidFill>
              </a:rPr>
              <a:t>Most start at beginning:</a:t>
            </a:r>
            <a:br>
              <a:rPr lang="en-US" sz="2800" spc="-150" dirty="0" smtClean="0">
                <a:solidFill>
                  <a:schemeClr val="bg1"/>
                </a:solidFill>
              </a:rPr>
            </a:br>
            <a:r>
              <a:rPr lang="en-US" sz="2800" spc="-150" dirty="0" smtClean="0">
                <a:solidFill>
                  <a:schemeClr val="bg1"/>
                </a:solidFill>
              </a:rPr>
              <a:t>Gen </a:t>
            </a:r>
            <a:r>
              <a:rPr lang="en-US" sz="2800" spc="-150" dirty="0" smtClean="0">
                <a:solidFill>
                  <a:schemeClr val="bg1"/>
                </a:solidFill>
                <a:sym typeface="Wingdings" pitchFamily="2" charset="2"/>
              </a:rPr>
              <a:t> Ex  Lev  </a:t>
            </a:r>
            <a:r>
              <a:rPr lang="en-US" sz="2800" spc="-150" dirty="0" err="1" smtClean="0">
                <a:solidFill>
                  <a:schemeClr val="bg1"/>
                </a:solidFill>
                <a:sym typeface="Wingdings" pitchFamily="2" charset="2"/>
              </a:rPr>
              <a:t>Num</a:t>
            </a:r>
            <a:r>
              <a:rPr lang="en-US" sz="2800" spc="-150" dirty="0" smtClean="0">
                <a:solidFill>
                  <a:schemeClr val="bg1"/>
                </a:solidFill>
                <a:sym typeface="Wingdings" pitchFamily="2" charset="2"/>
              </a:rPr>
              <a:t>  </a:t>
            </a:r>
            <a:br>
              <a:rPr lang="en-US" sz="2800" spc="-150" dirty="0" smtClean="0">
                <a:solidFill>
                  <a:schemeClr val="bg1"/>
                </a:solidFill>
                <a:sym typeface="Wingdings" pitchFamily="2" charset="2"/>
              </a:rPr>
            </a:br>
            <a:r>
              <a:rPr lang="en-US" sz="2800" spc="-150" dirty="0" smtClean="0">
                <a:solidFill>
                  <a:srgbClr val="FF0000"/>
                </a:solidFill>
                <a:sym typeface="Wingdings" pitchFamily="2" charset="2"/>
              </a:rPr>
              <a:t>and die at Deuteronomy</a:t>
            </a:r>
          </a:p>
          <a:p>
            <a:pPr fontAlgn="base">
              <a:spcBef>
                <a:spcPts val="600"/>
              </a:spcBef>
            </a:pPr>
            <a:endParaRPr lang="en-US" sz="2000" spc="-150" dirty="0" smtClean="0">
              <a:solidFill>
                <a:schemeClr val="bg1"/>
              </a:solidFill>
            </a:endParaRPr>
          </a:p>
          <a:p>
            <a:pPr marL="285750" indent="-285750" fontAlgn="base">
              <a:spcBef>
                <a:spcPts val="600"/>
              </a:spcBef>
              <a:buFont typeface="Arial" pitchFamily="34" charset="0"/>
              <a:buChar char="•"/>
            </a:pPr>
            <a:r>
              <a:rPr lang="en-US" sz="2800" spc="-150" dirty="0" smtClean="0">
                <a:solidFill>
                  <a:schemeClr val="bg1"/>
                </a:solidFill>
              </a:rPr>
              <a:t>Might be better to get good understanding of </a:t>
            </a:r>
            <a:br>
              <a:rPr lang="en-US" sz="2800" spc="-150" dirty="0" smtClean="0">
                <a:solidFill>
                  <a:schemeClr val="bg1"/>
                </a:solidFill>
              </a:rPr>
            </a:br>
            <a:r>
              <a:rPr lang="en-US" sz="2800" b="1" spc="-150" dirty="0" smtClean="0">
                <a:solidFill>
                  <a:srgbClr val="FFC000"/>
                </a:solidFill>
              </a:rPr>
              <a:t>New Testament first</a:t>
            </a:r>
          </a:p>
          <a:p>
            <a:pPr fontAlgn="base">
              <a:spcBef>
                <a:spcPts val="600"/>
              </a:spcBef>
            </a:pPr>
            <a:endParaRPr lang="en-US" sz="2800" spc="-150" dirty="0" smtClean="0">
              <a:solidFill>
                <a:schemeClr val="bg1"/>
              </a:solidFill>
            </a:endParaRPr>
          </a:p>
          <a:p>
            <a:pPr marL="285750" indent="-285750" fontAlgn="base">
              <a:spcBef>
                <a:spcPts val="600"/>
              </a:spcBef>
              <a:buFont typeface="Arial" pitchFamily="34" charset="0"/>
              <a:buChar char="•"/>
            </a:pPr>
            <a:r>
              <a:rPr lang="en-US" sz="2800" spc="-150" dirty="0" smtClean="0">
                <a:solidFill>
                  <a:srgbClr val="00B050"/>
                </a:solidFill>
              </a:rPr>
              <a:t>Start in John </a:t>
            </a:r>
            <a:r>
              <a:rPr lang="en-US" sz="2800" spc="-150" dirty="0" smtClean="0">
                <a:solidFill>
                  <a:schemeClr val="bg1"/>
                </a:solidFill>
                <a:sym typeface="Wingdings" pitchFamily="2" charset="2"/>
              </a:rPr>
              <a:t> Acts  … Rev</a:t>
            </a:r>
            <a:endParaRPr lang="en-US" sz="2800" spc="-150" dirty="0" smtClean="0">
              <a:solidFill>
                <a:schemeClr val="bg1"/>
              </a:solidFill>
            </a:endParaRPr>
          </a:p>
          <a:p>
            <a:pPr marL="742950" lvl="1" indent="-285750" fontAlgn="base">
              <a:spcBef>
                <a:spcPts val="600"/>
              </a:spcBef>
              <a:buFont typeface="Arial" pitchFamily="34" charset="0"/>
              <a:buChar char="•"/>
            </a:pPr>
            <a:r>
              <a:rPr lang="en-US" sz="2800" spc="-150" dirty="0" smtClean="0">
                <a:solidFill>
                  <a:schemeClr val="bg1"/>
                </a:solidFill>
              </a:rPr>
              <a:t>Matt, Mark, Luke</a:t>
            </a:r>
          </a:p>
          <a:p>
            <a:pPr marL="742950" lvl="1" indent="-285750" fontAlgn="base">
              <a:spcBef>
                <a:spcPts val="600"/>
              </a:spcBef>
              <a:buFont typeface="Arial" pitchFamily="34" charset="0"/>
              <a:buChar char="•"/>
            </a:pPr>
            <a:r>
              <a:rPr lang="en-US" sz="2800" i="1" spc="-150" dirty="0" smtClean="0">
                <a:solidFill>
                  <a:schemeClr val="bg1"/>
                </a:solidFill>
              </a:rPr>
              <a:t>Then</a:t>
            </a:r>
            <a:r>
              <a:rPr lang="en-US" sz="2800" spc="-150" dirty="0" smtClean="0">
                <a:solidFill>
                  <a:schemeClr val="bg1"/>
                </a:solidFill>
              </a:rPr>
              <a:t> OT</a:t>
            </a:r>
            <a:endParaRPr lang="en-US" sz="2000" spc="-15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2368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3" name="Picture 11" descr="http://images.nationalgeographic.com/wpf/media-live/photos/000/641/overrides/2013-year-of-the-snake-list_64139_600x4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981450"/>
            <a:ext cx="3429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381000" y="627601"/>
            <a:ext cx="5638800" cy="896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ts val="3100"/>
              </a:lnSpc>
            </a:pPr>
            <a:r>
              <a:rPr lang="en-US" sz="3200" b="1" spc="-150" dirty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STEP </a:t>
            </a:r>
            <a:r>
              <a:rPr lang="en-US" sz="3200" b="1" spc="-150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#5: </a:t>
            </a:r>
            <a:r>
              <a:rPr lang="en-US" sz="3200" b="1" spc="-150" dirty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PLAN FOR MORE FREQUENT, SMALLER </a:t>
            </a:r>
            <a:r>
              <a:rPr lang="en-US" sz="3200" b="1" spc="-150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MEALS.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57200" y="1732935"/>
            <a:ext cx="4876800" cy="4134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spcBef>
                <a:spcPts val="600"/>
              </a:spcBef>
              <a:buFont typeface="Arial" pitchFamily="34" charset="0"/>
              <a:buChar char="•"/>
            </a:pPr>
            <a:r>
              <a:rPr lang="en-US" sz="3200" spc="-150" dirty="0" smtClean="0">
                <a:solidFill>
                  <a:srgbClr val="00B0F0"/>
                </a:solidFill>
              </a:rPr>
              <a:t>Set </a:t>
            </a:r>
            <a:r>
              <a:rPr lang="en-US" sz="3200" spc="-150" dirty="0" smtClean="0">
                <a:solidFill>
                  <a:schemeClr val="bg1"/>
                </a:solidFill>
              </a:rPr>
              <a:t>realistic</a:t>
            </a:r>
            <a:r>
              <a:rPr lang="en-US" sz="3200" spc="-150" dirty="0" smtClean="0">
                <a:solidFill>
                  <a:srgbClr val="00B0F0"/>
                </a:solidFill>
              </a:rPr>
              <a:t> </a:t>
            </a:r>
            <a:r>
              <a:rPr lang="en-US" sz="3200" spc="-150" dirty="0">
                <a:solidFill>
                  <a:schemeClr val="bg1"/>
                </a:solidFill>
              </a:rPr>
              <a:t>goals</a:t>
            </a:r>
          </a:p>
          <a:p>
            <a:pPr marL="742950" lvl="1" indent="-285750" fontAlgn="base">
              <a:spcBef>
                <a:spcPts val="600"/>
              </a:spcBef>
              <a:buFont typeface="Arial" pitchFamily="34" charset="0"/>
              <a:buChar char="•"/>
            </a:pPr>
            <a:r>
              <a:rPr lang="en-US" sz="2400" spc="-150" dirty="0" smtClean="0">
                <a:solidFill>
                  <a:srgbClr val="00B0F0"/>
                </a:solidFill>
              </a:rPr>
              <a:t>Not going to listen to 5 hours per day</a:t>
            </a:r>
          </a:p>
          <a:p>
            <a:pPr marL="742950" lvl="1" indent="-285750" fontAlgn="base">
              <a:spcBef>
                <a:spcPts val="600"/>
              </a:spcBef>
              <a:buFont typeface="Arial" pitchFamily="34" charset="0"/>
              <a:buChar char="•"/>
            </a:pPr>
            <a:endParaRPr lang="en-US" sz="2400" spc="-150" dirty="0" smtClean="0">
              <a:solidFill>
                <a:srgbClr val="00B0F0"/>
              </a:solidFill>
            </a:endParaRPr>
          </a:p>
          <a:p>
            <a:pPr marL="285750" indent="-285750" fontAlgn="base">
              <a:lnSpc>
                <a:spcPts val="34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sz="3200" spc="-150" dirty="0" smtClean="0">
                <a:solidFill>
                  <a:srgbClr val="00B0F0"/>
                </a:solidFill>
              </a:rPr>
              <a:t>Lots of </a:t>
            </a:r>
            <a:r>
              <a:rPr lang="en-US" sz="3200" spc="-150" dirty="0">
                <a:solidFill>
                  <a:schemeClr val="bg1"/>
                </a:solidFill>
              </a:rPr>
              <a:t>smaller meals </a:t>
            </a:r>
            <a:r>
              <a:rPr lang="en-US" sz="3200" spc="-150" dirty="0" smtClean="0">
                <a:solidFill>
                  <a:srgbClr val="00B0F0"/>
                </a:solidFill>
              </a:rPr>
              <a:t>instead of  one large meal a day</a:t>
            </a:r>
          </a:p>
          <a:p>
            <a:pPr marL="742950" lvl="1" indent="-285750" fontAlgn="base">
              <a:spcBef>
                <a:spcPts val="600"/>
              </a:spcBef>
              <a:buFont typeface="Arial" pitchFamily="34" charset="0"/>
              <a:buChar char="•"/>
            </a:pPr>
            <a:r>
              <a:rPr lang="en-US" sz="2400" spc="-150" dirty="0">
                <a:solidFill>
                  <a:schemeClr val="bg1"/>
                </a:solidFill>
              </a:rPr>
              <a:t>5 -10 minutes </a:t>
            </a:r>
            <a:r>
              <a:rPr lang="en-US" sz="2400" spc="-150" dirty="0">
                <a:solidFill>
                  <a:srgbClr val="00B0F0"/>
                </a:solidFill>
              </a:rPr>
              <a:t>at a </a:t>
            </a:r>
            <a:r>
              <a:rPr lang="en-US" sz="2400" spc="-150" dirty="0" smtClean="0">
                <a:solidFill>
                  <a:srgbClr val="00B0F0"/>
                </a:solidFill>
              </a:rPr>
              <a:t>time</a:t>
            </a:r>
          </a:p>
          <a:p>
            <a:pPr marL="742950" lvl="1" indent="-285750" fontAlgn="base">
              <a:spcBef>
                <a:spcPts val="600"/>
              </a:spcBef>
              <a:buFont typeface="Arial" pitchFamily="34" charset="0"/>
              <a:buChar char="•"/>
            </a:pPr>
            <a:r>
              <a:rPr lang="en-US" sz="2400" spc="-150" dirty="0">
                <a:solidFill>
                  <a:srgbClr val="00B0F0"/>
                </a:solidFill>
              </a:rPr>
              <a:t>Pickup where </a:t>
            </a:r>
            <a:r>
              <a:rPr lang="en-US" sz="2400" spc="-150" dirty="0" smtClean="0">
                <a:solidFill>
                  <a:srgbClr val="00B0F0"/>
                </a:solidFill>
              </a:rPr>
              <a:t>you </a:t>
            </a:r>
            <a:r>
              <a:rPr lang="en-US" sz="2400" spc="-150" dirty="0" smtClean="0">
                <a:solidFill>
                  <a:schemeClr val="bg1"/>
                </a:solidFill>
              </a:rPr>
              <a:t>left </a:t>
            </a:r>
            <a:r>
              <a:rPr lang="en-US" sz="2400" spc="-150" dirty="0">
                <a:solidFill>
                  <a:schemeClr val="bg1"/>
                </a:solidFill>
              </a:rPr>
              <a:t>off</a:t>
            </a:r>
          </a:p>
          <a:p>
            <a:pPr marL="742950" lvl="1" indent="-285750" fontAlgn="base">
              <a:spcBef>
                <a:spcPts val="600"/>
              </a:spcBef>
              <a:buFont typeface="Arial" pitchFamily="34" charset="0"/>
              <a:buChar char="•"/>
            </a:pPr>
            <a:r>
              <a:rPr lang="en-US" sz="2400" spc="-150" dirty="0">
                <a:solidFill>
                  <a:srgbClr val="00B0F0"/>
                </a:solidFill>
              </a:rPr>
              <a:t>Before bed, late at night, in car, shower</a:t>
            </a:r>
            <a:r>
              <a:rPr lang="en-US" sz="2400" spc="-150" dirty="0" smtClean="0">
                <a:solidFill>
                  <a:srgbClr val="00B0F0"/>
                </a:solidFill>
              </a:rPr>
              <a:t>!</a:t>
            </a:r>
            <a:endParaRPr lang="en-US" sz="2400" spc="-150" dirty="0">
              <a:solidFill>
                <a:srgbClr val="00B0F0"/>
              </a:solidFill>
            </a:endParaRPr>
          </a:p>
        </p:txBody>
      </p:sp>
      <p:pic>
        <p:nvPicPr>
          <p:cNvPr id="3081" name="Picture 9" descr="pho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782099"/>
            <a:ext cx="3213375" cy="25707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1754400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Shawn\Pictures\Photo Stream\My Photo Stream\IMG_415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48480"/>
            <a:ext cx="2439473" cy="4330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Shawn\Pictures\Photo Stream\My Photo Stream\IMG_415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327" y="1682115"/>
            <a:ext cx="2439473" cy="4330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457200" y="533400"/>
            <a:ext cx="8077200" cy="498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ts val="3100"/>
              </a:lnSpc>
            </a:pPr>
            <a:r>
              <a:rPr lang="en-US" sz="3200" b="1" spc="-150" dirty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STEP </a:t>
            </a:r>
            <a:r>
              <a:rPr lang="en-US" sz="3200" b="1" spc="-150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#6: LISTEN.  HERE’S HOW.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H="1" flipV="1">
            <a:off x="819686" y="2638425"/>
            <a:ext cx="599539" cy="657225"/>
          </a:xfrm>
          <a:prstGeom prst="straightConnector1">
            <a:avLst/>
          </a:prstGeom>
          <a:ln w="146050">
            <a:miter lim="800000"/>
            <a:tailEnd type="triangl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609600" y="1157585"/>
            <a:ext cx="24362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spc="-150" dirty="0" smtClean="0">
                <a:solidFill>
                  <a:srgbClr val="00B0F0"/>
                </a:solidFill>
              </a:rPr>
              <a:t>1. Select </a:t>
            </a:r>
            <a:r>
              <a:rPr lang="en-US" sz="2400" spc="-150" dirty="0" smtClean="0">
                <a:solidFill>
                  <a:schemeClr val="bg1"/>
                </a:solidFill>
              </a:rPr>
              <a:t>NIV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400424" y="1157585"/>
            <a:ext cx="2466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spc="-150" dirty="0" smtClean="0">
                <a:solidFill>
                  <a:srgbClr val="00B0F0"/>
                </a:solidFill>
              </a:rPr>
              <a:t>2. Click </a:t>
            </a:r>
            <a:r>
              <a:rPr lang="en-US" sz="2400" spc="-150" dirty="0" smtClean="0">
                <a:solidFill>
                  <a:schemeClr val="bg1"/>
                </a:solidFill>
              </a:rPr>
              <a:t>Speaker</a:t>
            </a:r>
            <a:endParaRPr lang="en-US" sz="2400" spc="-150" dirty="0">
              <a:solidFill>
                <a:schemeClr val="bg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248400" y="1143000"/>
            <a:ext cx="2438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spc="-150" dirty="0" smtClean="0">
                <a:solidFill>
                  <a:srgbClr val="00B0F0"/>
                </a:solidFill>
              </a:rPr>
              <a:t>3. Click </a:t>
            </a:r>
            <a:r>
              <a:rPr lang="en-US" sz="2400" spc="-150" dirty="0" smtClean="0">
                <a:solidFill>
                  <a:schemeClr val="bg1"/>
                </a:solidFill>
              </a:rPr>
              <a:t>Play</a:t>
            </a:r>
            <a:endParaRPr lang="en-US" sz="2400" spc="-150" dirty="0">
              <a:solidFill>
                <a:schemeClr val="bg1"/>
              </a:solidFill>
            </a:endParaRPr>
          </a:p>
        </p:txBody>
      </p:sp>
      <p:pic>
        <p:nvPicPr>
          <p:cNvPr id="15" name="Picture 2" descr="C:\Users\Shawn\Pictures\Photo Stream\My Photo Stream\IMG_415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663065"/>
            <a:ext cx="2431257" cy="431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Arrow Connector 16"/>
          <p:cNvCxnSpPr/>
          <p:nvPr/>
        </p:nvCxnSpPr>
        <p:spPr>
          <a:xfrm>
            <a:off x="4644628" y="5029200"/>
            <a:ext cx="463287" cy="685801"/>
          </a:xfrm>
          <a:prstGeom prst="straightConnector1">
            <a:avLst/>
          </a:prstGeom>
          <a:ln w="146050">
            <a:miter lim="800000"/>
            <a:tailEnd type="triangl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7515226" y="4391025"/>
            <a:ext cx="380999" cy="914400"/>
          </a:xfrm>
          <a:prstGeom prst="straightConnector1">
            <a:avLst/>
          </a:prstGeom>
          <a:ln w="146050">
            <a:miter lim="800000"/>
            <a:tailEnd type="triangl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609600" y="6105628"/>
            <a:ext cx="2436254" cy="599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900"/>
              </a:lnSpc>
            </a:pPr>
            <a:r>
              <a:rPr lang="en-US" sz="2400" spc="-150" dirty="0" smtClean="0">
                <a:solidFill>
                  <a:srgbClr val="00B0F0"/>
                </a:solidFill>
              </a:rPr>
              <a:t>Audio by Max McLean</a:t>
            </a:r>
            <a:endParaRPr lang="en-US" sz="2400" dirty="0">
              <a:solidFill>
                <a:srgbClr val="00B0F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86200" y="6282945"/>
            <a:ext cx="4953000" cy="498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lnSpc>
                <a:spcPts val="3100"/>
              </a:lnSpc>
            </a:pPr>
            <a:r>
              <a:rPr lang="en-US" sz="3200" b="1" spc="-150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Audio Bible for $0.00!  That’s it!</a:t>
            </a:r>
          </a:p>
        </p:txBody>
      </p:sp>
    </p:spTree>
    <p:extLst>
      <p:ext uri="{BB962C8B-B14F-4D97-AF65-F5344CB8AC3E}">
        <p14:creationId xmlns:p14="http://schemas.microsoft.com/office/powerpoint/2010/main" val="35541925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Shawn\AppData\Local\Temp\SNAGHTML275aa33f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" t="9785" r="2669" b="8165"/>
          <a:stretch/>
        </p:blipFill>
        <p:spPr bwMode="auto">
          <a:xfrm>
            <a:off x="3505200" y="995097"/>
            <a:ext cx="4953000" cy="41103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0" y="-101262"/>
            <a:ext cx="9144000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6000" b="1" spc="-150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GET FREE STUFF</a:t>
            </a:r>
            <a:r>
              <a:rPr lang="en-US" sz="6000" b="1" spc="-300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•</a:t>
            </a:r>
            <a:r>
              <a:rPr lang="en-US" sz="6000" b="1" spc="-300" dirty="0" smtClean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HACK</a:t>
            </a:r>
            <a:endParaRPr lang="en-US" sz="6000" b="1" spc="-150" dirty="0">
              <a:ln w="11430"/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26" name="Picture 2" descr="better-hal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-3452813"/>
            <a:ext cx="1581150" cy="240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2807" y="1450221"/>
            <a:ext cx="2638993" cy="3426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God has given us teachers</a:t>
            </a:r>
          </a:p>
          <a:p>
            <a:pPr>
              <a:lnSpc>
                <a:spcPts val="2100"/>
              </a:lnSpc>
            </a:pPr>
            <a:r>
              <a:rPr lang="en-US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“And </a:t>
            </a:r>
            <a:r>
              <a:rPr lang="en-US" sz="20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Himself gave </a:t>
            </a:r>
            <a:r>
              <a:rPr lang="en-US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 to be apostles, some prophets, some evangelists, and </a:t>
            </a:r>
            <a:r>
              <a:rPr lang="en-US" sz="20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 pastors and teachers</a:t>
            </a:r>
            <a:r>
              <a:rPr lang="en-US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</a:t>
            </a:r>
            <a:r>
              <a:rPr lang="en-US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20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equipping of the saints</a:t>
            </a:r>
            <a:r>
              <a:rPr lang="en-US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the work of ministry, for the </a:t>
            </a:r>
            <a:r>
              <a:rPr lang="en-US" sz="20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edifying of the body of </a:t>
            </a:r>
            <a:r>
              <a:rPr lang="en-US" sz="20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Christ</a:t>
            </a:r>
            <a:r>
              <a:rPr lang="en-US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... (Eph. 4:11-12)</a:t>
            </a:r>
            <a:endParaRPr lang="en-US" sz="2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5257800"/>
            <a:ext cx="784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pc="-15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Many of these </a:t>
            </a:r>
            <a:r>
              <a:rPr lang="en-US" sz="2800" b="1" spc="-15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pastors and teachers </a:t>
            </a:r>
            <a:r>
              <a:rPr lang="en-US" sz="2800" spc="-15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have written books!</a:t>
            </a:r>
            <a:endParaRPr lang="en-US" sz="2800" spc="-15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33400" y="5648980"/>
            <a:ext cx="784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pc="-15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Many of these books </a:t>
            </a:r>
            <a:r>
              <a:rPr lang="en-US" sz="2800" spc="-15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can </a:t>
            </a:r>
            <a:r>
              <a:rPr lang="en-US" sz="2800" b="1" i="1" spc="-150" dirty="0" smtClean="0">
                <a:solidFill>
                  <a:srgbClr val="00B05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get for free</a:t>
            </a:r>
            <a:r>
              <a:rPr lang="en-US" sz="2800" spc="-15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en-US" sz="2800" spc="-15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52600" y="6172200"/>
            <a:ext cx="5846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Get $50 to $100 of free stuff every month!</a:t>
            </a:r>
            <a:endParaRPr lang="en-US" sz="2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77799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\\psf\Home\Desktop\brain.jp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7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37" r="2979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33400" y="685800"/>
            <a:ext cx="6689558" cy="360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300"/>
              </a:lnSpc>
            </a:pPr>
            <a:r>
              <a:rPr lang="en-US" sz="6000" b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How </a:t>
            </a:r>
            <a:r>
              <a:rPr lang="en-US" sz="6000" b="1" spc="-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t</a:t>
            </a:r>
            <a:r>
              <a:rPr lang="en-US" sz="6000" b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o </a:t>
            </a:r>
          </a:p>
          <a:p>
            <a:pPr>
              <a:lnSpc>
                <a:spcPts val="6300"/>
              </a:lnSpc>
              <a:spcBef>
                <a:spcPts val="1800"/>
              </a:spcBef>
            </a:pPr>
            <a:r>
              <a:rPr lang="en-US" sz="9600" b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Hack</a:t>
            </a:r>
            <a:r>
              <a:rPr lang="en-US" sz="9600" b="1" spc="-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 </a:t>
            </a:r>
            <a:r>
              <a:rPr lang="en-US" sz="8800" b="1" spc="-4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your </a:t>
            </a:r>
          </a:p>
          <a:p>
            <a:pPr>
              <a:lnSpc>
                <a:spcPts val="10000"/>
              </a:lnSpc>
              <a:spcBef>
                <a:spcPts val="3000"/>
              </a:spcBef>
            </a:pPr>
            <a:r>
              <a:rPr lang="en-US" sz="13800" b="1" spc="-5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Faith</a:t>
            </a:r>
            <a:endParaRPr lang="en-US" sz="7200" b="1" spc="-5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9601" y="4343400"/>
            <a:ext cx="5715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pc="-15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Modern ideas </a:t>
            </a:r>
            <a:r>
              <a:rPr lang="en-US" sz="3600" spc="-3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“</a:t>
            </a:r>
            <a:r>
              <a:rPr lang="en-US" sz="3600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walk </a:t>
            </a:r>
            <a:r>
              <a:rPr lang="en-US" sz="3600" spc="-3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 Spirit and you </a:t>
            </a:r>
            <a:r>
              <a:rPr lang="en-US" sz="3600" spc="-3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shall not fulfill </a:t>
            </a:r>
            <a:r>
              <a:rPr lang="en-US" sz="3600" spc="-3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lusts of the flesh.” (Galatians 5:16)</a:t>
            </a:r>
            <a:endParaRPr lang="en-US" sz="3600" spc="-3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291758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01262"/>
            <a:ext cx="9144000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6000" b="1" spc="-150" dirty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GET FREE STUFF</a:t>
            </a:r>
            <a:r>
              <a:rPr lang="en-US" sz="6000" b="1" spc="-300" dirty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•</a:t>
            </a:r>
            <a:r>
              <a:rPr lang="en-US" sz="6000" b="1" spc="-300" dirty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HACK</a:t>
            </a:r>
            <a:endParaRPr lang="en-US" sz="6000" b="1" spc="-150" dirty="0">
              <a:ln w="11430"/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5004" y="1604943"/>
            <a:ext cx="5458013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100"/>
              </a:lnSpc>
            </a:pP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 descr="your-c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762375"/>
            <a:ext cx="1581150" cy="240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eople-pers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094874"/>
            <a:ext cx="1581150" cy="240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e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094874"/>
            <a:ext cx="1581150" cy="240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bible-tru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094874"/>
            <a:ext cx="1581150" cy="240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ove-dar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762375"/>
            <a:ext cx="1581150" cy="240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lutz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762375"/>
            <a:ext cx="1581150" cy="240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etter-hal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-3452813"/>
            <a:ext cx="1581150" cy="240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etter-hal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004" y="1094873"/>
            <a:ext cx="1581150" cy="240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saint-savio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619" y="3762374"/>
            <a:ext cx="1581150" cy="240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0" y="62439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Actual 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digital books </a:t>
            </a:r>
            <a:r>
              <a:rPr lang="en-US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(2-5 per month, $10-20 for free)</a:t>
            </a:r>
            <a:endParaRPr lang="en-US" sz="2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120690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01262"/>
            <a:ext cx="9144000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6000" b="1" spc="-150" dirty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GET FREE STUFF</a:t>
            </a:r>
            <a:r>
              <a:rPr lang="en-US" sz="6000" b="1" spc="-300" dirty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•</a:t>
            </a:r>
            <a:r>
              <a:rPr lang="en-US" sz="6000" b="1" spc="-300" dirty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HACK</a:t>
            </a:r>
            <a:endParaRPr lang="en-US" sz="6000" b="1" spc="-150" dirty="0">
              <a:ln w="11430"/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5004" y="3286260"/>
            <a:ext cx="5458013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100"/>
              </a:lnSpc>
            </a:pP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Cross_Switchblade_larg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413938"/>
            <a:ext cx="15811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9781610451468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413938"/>
            <a:ext cx="15811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97816104535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657600"/>
            <a:ext cx="15811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Gods_Smuggler_lar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413938"/>
            <a:ext cx="15811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978161045145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450" y="1413938"/>
            <a:ext cx="15811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97815964426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406" y="3657600"/>
            <a:ext cx="15811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9781610457262_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3657600"/>
            <a:ext cx="15811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9781610453288_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450" y="3657600"/>
            <a:ext cx="15811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5726575"/>
            <a:ext cx="9144000" cy="1055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400" spc="-15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sz="2400" spc="-15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ome </a:t>
            </a:r>
            <a:r>
              <a:rPr lang="en-US" sz="2400" spc="-15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months we find over $100 of free stuff. </a:t>
            </a:r>
            <a:r>
              <a:rPr lang="en-US" sz="2400" spc="-15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400" spc="-15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That’s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sz="28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 </a:t>
            </a:r>
            <a:r>
              <a:rPr lang="en-US" sz="2800" b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$1,200</a:t>
            </a:r>
            <a:r>
              <a:rPr lang="en-US" sz="28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per </a:t>
            </a:r>
            <a:r>
              <a:rPr lang="en-US" sz="2800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year.</a:t>
            </a:r>
            <a:r>
              <a:rPr lang="en-US" sz="28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spc="-15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400" spc="-15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spc="-15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</a:t>
            </a:r>
            <a:r>
              <a:rPr lang="en-US" sz="2400" spc="-15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 great way to </a:t>
            </a:r>
            <a:r>
              <a:rPr lang="en-US" sz="2400" spc="-15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grow!</a:t>
            </a:r>
            <a:endParaRPr lang="en-US" sz="2400" spc="-15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7620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Actual 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audio</a:t>
            </a:r>
            <a:r>
              <a:rPr lang="en-US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books</a:t>
            </a:r>
            <a:r>
              <a:rPr lang="en-US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(1 per month, $13-$20 for free)</a:t>
            </a:r>
            <a:endParaRPr lang="en-US" sz="2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114800" y="6359145"/>
            <a:ext cx="4953000" cy="498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lnSpc>
                <a:spcPts val="3100"/>
              </a:lnSpc>
            </a:pPr>
            <a:r>
              <a:rPr lang="en-US" sz="3200" b="1" spc="-150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How…?</a:t>
            </a:r>
          </a:p>
        </p:txBody>
      </p:sp>
    </p:spTree>
    <p:extLst>
      <p:ext uri="{BB962C8B-B14F-4D97-AF65-F5344CB8AC3E}">
        <p14:creationId xmlns:p14="http://schemas.microsoft.com/office/powerpoint/2010/main" val="29022852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35004" y="3286260"/>
            <a:ext cx="5458013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100"/>
              </a:lnSpc>
            </a:pP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600" y="1003121"/>
            <a:ext cx="3423236" cy="4483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3200" b="1" spc="-150" dirty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STEP #1. </a:t>
            </a:r>
            <a:r>
              <a:rPr lang="en-US" sz="3200" b="1" spc="-150" dirty="0">
                <a:ln w="11430"/>
                <a:solidFill>
                  <a:srgbClr val="FFC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WANT</a:t>
            </a:r>
            <a:r>
              <a:rPr lang="en-US" sz="3200" b="1" spc="-150" dirty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IT.</a:t>
            </a:r>
          </a:p>
          <a:p>
            <a:pPr marL="285750" indent="-285750" fontAlgn="base">
              <a:lnSpc>
                <a:spcPts val="2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spc="-150" dirty="0" smtClean="0">
                <a:solidFill>
                  <a:schemeClr val="bg1"/>
                </a:solidFill>
              </a:rPr>
              <a:t>Getting </a:t>
            </a:r>
            <a:r>
              <a:rPr lang="en-US" sz="2000" spc="-150" dirty="0">
                <a:solidFill>
                  <a:schemeClr val="bg1"/>
                </a:solidFill>
              </a:rPr>
              <a:t>free stuff requires a </a:t>
            </a:r>
            <a:r>
              <a:rPr lang="en-US" sz="2000" b="1" spc="-150" dirty="0">
                <a:solidFill>
                  <a:srgbClr val="FFC000"/>
                </a:solidFill>
              </a:rPr>
              <a:t>little bit of effort</a:t>
            </a:r>
            <a:r>
              <a:rPr lang="en-US" sz="2000" spc="-150" dirty="0">
                <a:solidFill>
                  <a:schemeClr val="bg1"/>
                </a:solidFill>
              </a:rPr>
              <a:t> on your part. </a:t>
            </a:r>
          </a:p>
          <a:p>
            <a:pPr marL="285750" indent="-285750" fontAlgn="base">
              <a:lnSpc>
                <a:spcPts val="2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spc="-150" dirty="0" smtClean="0">
                <a:solidFill>
                  <a:schemeClr val="bg1"/>
                </a:solidFill>
              </a:rPr>
              <a:t>First time, you’ll need to </a:t>
            </a:r>
            <a:r>
              <a:rPr lang="en-US" sz="2000" b="1" spc="-150" dirty="0" smtClean="0">
                <a:solidFill>
                  <a:srgbClr val="FFC000"/>
                </a:solidFill>
              </a:rPr>
              <a:t>create account</a:t>
            </a:r>
            <a:r>
              <a:rPr lang="en-US" sz="2000" spc="-150" dirty="0" smtClean="0">
                <a:solidFill>
                  <a:schemeClr val="bg1"/>
                </a:solidFill>
              </a:rPr>
              <a:t> with the store.</a:t>
            </a:r>
            <a:endParaRPr lang="en-US" sz="2000" spc="-150" dirty="0">
              <a:solidFill>
                <a:schemeClr val="bg1"/>
              </a:solidFill>
            </a:endParaRPr>
          </a:p>
          <a:p>
            <a:pPr marL="285750" indent="-285750" fontAlgn="base">
              <a:lnSpc>
                <a:spcPts val="2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spc="-150" dirty="0" smtClean="0">
                <a:solidFill>
                  <a:schemeClr val="bg1"/>
                </a:solidFill>
              </a:rPr>
              <a:t>You’ll </a:t>
            </a:r>
            <a:r>
              <a:rPr lang="en-US" sz="2000" spc="-150" dirty="0">
                <a:solidFill>
                  <a:schemeClr val="bg1"/>
                </a:solidFill>
              </a:rPr>
              <a:t>go through the motions of “buying” the product but the </a:t>
            </a:r>
            <a:r>
              <a:rPr lang="en-US" sz="2000" b="1" spc="-150" dirty="0">
                <a:solidFill>
                  <a:srgbClr val="FFC000"/>
                </a:solidFill>
              </a:rPr>
              <a:t>price will be $0.00</a:t>
            </a:r>
            <a:r>
              <a:rPr lang="en-US" sz="2000" spc="-150" dirty="0">
                <a:solidFill>
                  <a:schemeClr val="bg1"/>
                </a:solidFill>
              </a:rPr>
              <a:t>. They may ask for a credit card. Don’t worry. As </a:t>
            </a:r>
            <a:r>
              <a:rPr lang="en-US" sz="2000" spc="-150" dirty="0" smtClean="0">
                <a:solidFill>
                  <a:schemeClr val="bg1"/>
                </a:solidFill>
              </a:rPr>
              <a:t>long </a:t>
            </a:r>
            <a:r>
              <a:rPr lang="en-US" sz="2000" spc="-150" dirty="0">
                <a:solidFill>
                  <a:schemeClr val="bg1"/>
                </a:solidFill>
              </a:rPr>
              <a:t>as your cart says $0.00 they will not charge </a:t>
            </a:r>
            <a:r>
              <a:rPr lang="en-US" sz="2000" spc="-150" dirty="0" smtClean="0">
                <a:solidFill>
                  <a:schemeClr val="bg1"/>
                </a:solidFill>
              </a:rPr>
              <a:t>you.</a:t>
            </a:r>
          </a:p>
          <a:p>
            <a:pPr marL="285750" indent="-285750" fontAlgn="base">
              <a:lnSpc>
                <a:spcPts val="2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spc="-150" dirty="0" smtClean="0">
                <a:solidFill>
                  <a:schemeClr val="bg1"/>
                </a:solidFill>
              </a:rPr>
              <a:t>Next</a:t>
            </a:r>
            <a:r>
              <a:rPr lang="en-US" sz="2000" spc="-150" dirty="0">
                <a:solidFill>
                  <a:schemeClr val="bg1"/>
                </a:solidFill>
              </a:rPr>
              <a:t>, some of these stores require you to </a:t>
            </a:r>
            <a:r>
              <a:rPr lang="en-US" sz="2000" b="1" spc="-150" dirty="0">
                <a:solidFill>
                  <a:srgbClr val="FFC000"/>
                </a:solidFill>
              </a:rPr>
              <a:t>install apps to read </a:t>
            </a:r>
            <a:r>
              <a:rPr lang="en-US" sz="2000" spc="-150" dirty="0">
                <a:solidFill>
                  <a:schemeClr val="bg1"/>
                </a:solidFill>
              </a:rPr>
              <a:t>their books (like the Amazon Kindle app or Logos reader</a:t>
            </a:r>
            <a:r>
              <a:rPr lang="en-US" sz="2000" spc="-150" dirty="0" smtClean="0">
                <a:solidFill>
                  <a:schemeClr val="bg1"/>
                </a:solidFill>
              </a:rPr>
              <a:t>).</a:t>
            </a:r>
            <a:endParaRPr lang="en-US" sz="2000" spc="-150" dirty="0">
              <a:solidFill>
                <a:schemeClr val="bg1"/>
              </a:solidFill>
            </a:endParaRPr>
          </a:p>
        </p:txBody>
      </p:sp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150" y="343384"/>
            <a:ext cx="504825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15" descr="C:\Users\Shawn\AppData\Local\Temp\SNAGHTML1cb6ce8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8" y="3238984"/>
            <a:ext cx="5026012" cy="2780816"/>
          </a:xfrm>
          <a:prstGeom prst="rect">
            <a:avLst/>
          </a:prstGeom>
          <a:noFill/>
          <a:effectLst>
            <a:reflection stA="39000" endPos="17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6276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381000"/>
            <a:ext cx="4114799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ts val="3400"/>
              </a:lnSpc>
            </a:pPr>
            <a:r>
              <a:rPr lang="en-US" sz="3200" b="1" spc="-150" dirty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STEP </a:t>
            </a:r>
            <a:r>
              <a:rPr lang="en-US" sz="3200" b="1" spc="-150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#2. </a:t>
            </a:r>
            <a:r>
              <a:rPr lang="en-US" sz="3200" b="1" spc="-150" dirty="0">
                <a:ln w="11430"/>
                <a:solidFill>
                  <a:srgbClr val="FFC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FOLLOW US </a:t>
            </a:r>
            <a:r>
              <a:rPr lang="en-US" sz="3200" b="1" spc="-150" dirty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ON ANY SOCIAL NETWORK.</a:t>
            </a:r>
          </a:p>
          <a:p>
            <a:pPr fontAlgn="base">
              <a:lnSpc>
                <a:spcPts val="2000"/>
              </a:lnSpc>
              <a:spcBef>
                <a:spcPts val="600"/>
              </a:spcBef>
            </a:pPr>
            <a:endParaRPr lang="en-US" sz="2000" spc="-150" dirty="0" smtClean="0">
              <a:solidFill>
                <a:schemeClr val="bg1"/>
              </a:solidFill>
            </a:endParaRPr>
          </a:p>
          <a:p>
            <a:pPr fontAlgn="base">
              <a:lnSpc>
                <a:spcPts val="2000"/>
              </a:lnSpc>
              <a:spcBef>
                <a:spcPts val="600"/>
              </a:spcBef>
            </a:pPr>
            <a:r>
              <a:rPr lang="en-US" sz="2000" spc="-150" dirty="0" err="1" smtClean="0">
                <a:solidFill>
                  <a:schemeClr val="bg1"/>
                </a:solidFill>
              </a:rPr>
              <a:t>Instagram</a:t>
            </a:r>
            <a:endParaRPr lang="en-US" sz="2000" spc="-150" dirty="0" smtClean="0">
              <a:solidFill>
                <a:schemeClr val="bg1"/>
              </a:solidFill>
            </a:endParaRPr>
          </a:p>
          <a:p>
            <a:pPr fontAlgn="base">
              <a:lnSpc>
                <a:spcPts val="2000"/>
              </a:lnSpc>
              <a:spcBef>
                <a:spcPts val="600"/>
              </a:spcBef>
            </a:pPr>
            <a:r>
              <a:rPr lang="en-US" sz="2000" spc="-150" dirty="0" smtClean="0">
                <a:solidFill>
                  <a:schemeClr val="bg1"/>
                </a:solidFill>
              </a:rPr>
              <a:t>Facebook</a:t>
            </a:r>
          </a:p>
          <a:p>
            <a:pPr fontAlgn="base">
              <a:lnSpc>
                <a:spcPts val="2000"/>
              </a:lnSpc>
              <a:spcBef>
                <a:spcPts val="600"/>
              </a:spcBef>
            </a:pPr>
            <a:r>
              <a:rPr lang="en-US" sz="2000" spc="-150" dirty="0" smtClean="0">
                <a:solidFill>
                  <a:schemeClr val="bg1"/>
                </a:solidFill>
              </a:rPr>
              <a:t>Tumblr</a:t>
            </a:r>
          </a:p>
          <a:p>
            <a:pPr fontAlgn="base">
              <a:lnSpc>
                <a:spcPts val="2000"/>
              </a:lnSpc>
              <a:spcBef>
                <a:spcPts val="600"/>
              </a:spcBef>
            </a:pPr>
            <a:r>
              <a:rPr lang="en-US" sz="2000" spc="-150" dirty="0" smtClean="0">
                <a:solidFill>
                  <a:schemeClr val="bg1"/>
                </a:solidFill>
              </a:rPr>
              <a:t>Twitter</a:t>
            </a:r>
          </a:p>
          <a:p>
            <a:pPr fontAlgn="base">
              <a:lnSpc>
                <a:spcPts val="2000"/>
              </a:lnSpc>
              <a:spcBef>
                <a:spcPts val="600"/>
              </a:spcBef>
            </a:pPr>
            <a:r>
              <a:rPr lang="en-US" sz="2000" spc="-150" dirty="0" smtClean="0">
                <a:solidFill>
                  <a:schemeClr val="bg1"/>
                </a:solidFill>
              </a:rPr>
              <a:t>Google</a:t>
            </a:r>
            <a:r>
              <a:rPr lang="en-US" sz="2000" spc="-150" dirty="0">
                <a:solidFill>
                  <a:schemeClr val="bg1"/>
                </a:solidFill>
              </a:rPr>
              <a:t>+ </a:t>
            </a:r>
          </a:p>
          <a:p>
            <a:pPr fontAlgn="base">
              <a:lnSpc>
                <a:spcPts val="2000"/>
              </a:lnSpc>
              <a:spcBef>
                <a:spcPts val="600"/>
              </a:spcBef>
            </a:pPr>
            <a:r>
              <a:rPr lang="en-US" sz="2000" spc="-150" dirty="0" err="1" smtClean="0">
                <a:solidFill>
                  <a:schemeClr val="bg1"/>
                </a:solidFill>
              </a:rPr>
              <a:t>Pinterest</a:t>
            </a:r>
            <a:endParaRPr lang="en-US" sz="2000" spc="-150" dirty="0" smtClean="0">
              <a:solidFill>
                <a:schemeClr val="bg1"/>
              </a:solidFill>
            </a:endParaRPr>
          </a:p>
          <a:p>
            <a:pPr fontAlgn="base">
              <a:lnSpc>
                <a:spcPts val="2000"/>
              </a:lnSpc>
              <a:spcBef>
                <a:spcPts val="600"/>
              </a:spcBef>
            </a:pPr>
            <a:endParaRPr lang="en-US" sz="2000" spc="-150" dirty="0" smtClean="0">
              <a:solidFill>
                <a:schemeClr val="bg1"/>
              </a:solidFill>
            </a:endParaRPr>
          </a:p>
        </p:txBody>
      </p:sp>
      <p:pic>
        <p:nvPicPr>
          <p:cNvPr id="5125" name="Picture 5" descr="C:\Users\Shawn\Desktop\phot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28600"/>
            <a:ext cx="3583725" cy="636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032441" y="4967771"/>
            <a:ext cx="768159" cy="4424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ts val="2000"/>
              </a:lnSpc>
              <a:spcBef>
                <a:spcPts val="600"/>
              </a:spcBef>
            </a:pPr>
            <a:r>
              <a:rPr lang="en-US" sz="4800" b="1" spc="-15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</a:t>
            </a:r>
            <a:endParaRPr lang="en-US" sz="4800" b="1" spc="-15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4800600"/>
            <a:ext cx="3892476" cy="3524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ts val="2000"/>
              </a:lnSpc>
              <a:spcBef>
                <a:spcPts val="600"/>
              </a:spcBef>
            </a:pPr>
            <a:r>
              <a:rPr lang="en-US" spc="-150" dirty="0">
                <a:solidFill>
                  <a:schemeClr val="bg1"/>
                </a:solidFill>
              </a:rPr>
              <a:t>When we do, we </a:t>
            </a:r>
            <a:r>
              <a:rPr lang="en-US" spc="-150" dirty="0" smtClean="0">
                <a:solidFill>
                  <a:schemeClr val="bg1"/>
                </a:solidFill>
              </a:rPr>
              <a:t> </a:t>
            </a:r>
            <a:r>
              <a:rPr lang="en-US" sz="2000" b="1" spc="-15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notify </a:t>
            </a:r>
            <a:r>
              <a:rPr lang="en-US" sz="2000" b="1" spc="-15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followers </a:t>
            </a:r>
            <a:r>
              <a:rPr lang="en-US" sz="2000" b="1" spc="-15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pc="-150" dirty="0" smtClean="0">
                <a:solidFill>
                  <a:schemeClr val="bg1"/>
                </a:solidFill>
              </a:rPr>
              <a:t>like </a:t>
            </a:r>
            <a:r>
              <a:rPr lang="en-US" spc="-150" dirty="0">
                <a:solidFill>
                  <a:schemeClr val="bg1"/>
                </a:solidFill>
              </a:rPr>
              <a:t>this</a:t>
            </a:r>
          </a:p>
        </p:txBody>
      </p:sp>
      <p:sp>
        <p:nvSpPr>
          <p:cNvPr id="5" name="Rectangle 4"/>
          <p:cNvSpPr/>
          <p:nvPr/>
        </p:nvSpPr>
        <p:spPr>
          <a:xfrm>
            <a:off x="304800" y="403860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pc="-150" dirty="0">
                <a:solidFill>
                  <a:schemeClr val="bg1"/>
                </a:solidFill>
              </a:rPr>
              <a:t>We </a:t>
            </a:r>
            <a:r>
              <a:rPr lang="en-US" sz="2000" b="1" spc="-15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continually scour </a:t>
            </a:r>
            <a:r>
              <a:rPr lang="en-US" spc="-150" dirty="0">
                <a:solidFill>
                  <a:schemeClr val="bg1"/>
                </a:solidFill>
              </a:rPr>
              <a:t>the Internet </a:t>
            </a:r>
            <a:r>
              <a:rPr lang="en-US" spc="-150" dirty="0" smtClean="0">
                <a:solidFill>
                  <a:schemeClr val="bg1"/>
                </a:solidFill>
              </a:rPr>
              <a:t/>
            </a:r>
            <a:br>
              <a:rPr lang="en-US" spc="-150" dirty="0" smtClean="0">
                <a:solidFill>
                  <a:schemeClr val="bg1"/>
                </a:solidFill>
              </a:rPr>
            </a:br>
            <a:r>
              <a:rPr lang="en-US" spc="-150" dirty="0" smtClean="0">
                <a:solidFill>
                  <a:schemeClr val="bg1"/>
                </a:solidFill>
              </a:rPr>
              <a:t>until </a:t>
            </a:r>
            <a:r>
              <a:rPr lang="en-US" spc="-150" dirty="0">
                <a:solidFill>
                  <a:schemeClr val="bg1"/>
                </a:solidFill>
              </a:rPr>
              <a:t>we find a </a:t>
            </a:r>
            <a:r>
              <a:rPr lang="en-US" sz="2000" b="1" spc="-15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free product</a:t>
            </a:r>
            <a:r>
              <a:rPr lang="en-US" spc="-150" dirty="0">
                <a:solidFill>
                  <a:schemeClr val="bg1"/>
                </a:solidFill>
              </a:rPr>
              <a:t>. </a:t>
            </a:r>
            <a:endParaRPr lang="en-US" dirty="0"/>
          </a:p>
        </p:txBody>
      </p:sp>
      <p:pic>
        <p:nvPicPr>
          <p:cNvPr id="5131" name="Picture 11" descr="http://a4.mzstatic.com/us/r30/Purple6/v4/40/12/b5/4012b5dc-7a0e-d658-8846-6d207727fbc3/mzl.czemhghq.175x175-7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325" y="1771151"/>
            <a:ext cx="835400" cy="83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3" name="Picture 13" descr="http://a3.mzstatic.com/us/r30/Purple6/v4/57/b3/f7/57b3f76b-2dcf-d584-20dd-c9d739ced31c/mzl.cluxudxg.175x175-7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155" y="1778896"/>
            <a:ext cx="827190" cy="827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5" name="Picture 15" descr="http://a4.mzstatic.com/us/r30/Purple6/v4/81/a1/d0/81a1d08f-4801-3e37-004d-72fec3e2a964/mzl.vsgrqwgq.175x175-7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006" y="1778896"/>
            <a:ext cx="827190" cy="827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7" name="Picture 17" descr="http://a2.mzstatic.com/us/r30/Purple4/v4/a4/7e/d1/a47ed1d9-873d-e451-9f1e-a229a82407c7/mzl.zazczwuh.175x175-7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070" y="2753184"/>
            <a:ext cx="827190" cy="827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9" name="Picture 19" descr="http://a3.mzstatic.com/us/r30/Purple/v4/f5/11/04/f51104f6-af80-4805-822e-d65fadf065e6/mzl.qucpcytg.175x175-7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4" b="9894"/>
          <a:stretch/>
        </p:blipFill>
        <p:spPr bwMode="auto">
          <a:xfrm>
            <a:off x="2501156" y="2753184"/>
            <a:ext cx="827189" cy="827190"/>
          </a:xfrm>
          <a:prstGeom prst="rect">
            <a:avLst/>
          </a:prstGeom>
          <a:noFill/>
          <a:ln cap="rnd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1" name="Picture 21" descr="http://a5.mzstatic.com/us/r30/Purple6/v4/e4/bd/42/e4bd4252-44e8-e672-226e-a0471554a1a5/mzl.kndiwitr.175x175-75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495" y="2753184"/>
            <a:ext cx="827190" cy="827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7108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513894"/>
            <a:ext cx="4267200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ts val="3400"/>
              </a:lnSpc>
            </a:pPr>
            <a:r>
              <a:rPr lang="en-US" sz="3200" b="1" spc="-150" dirty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STEP #3. WHEN WE ANNOUNCE, </a:t>
            </a:r>
            <a:r>
              <a:rPr lang="en-US" sz="3200" b="1" spc="-150" dirty="0">
                <a:ln w="11430"/>
                <a:solidFill>
                  <a:srgbClr val="FFC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GRAB FAST</a:t>
            </a:r>
            <a:r>
              <a:rPr lang="en-US" sz="3200" b="1" spc="-150" dirty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en-US" sz="2000" spc="-150" dirty="0" smtClean="0">
              <a:solidFill>
                <a:schemeClr val="bg1"/>
              </a:solidFill>
            </a:endParaRPr>
          </a:p>
          <a:p>
            <a:pPr marL="342900" indent="-342900" fontAlgn="base">
              <a:lnSpc>
                <a:spcPts val="2000"/>
              </a:lnSpc>
              <a:spcBef>
                <a:spcPts val="1200"/>
              </a:spcBef>
              <a:buFont typeface="Arial" pitchFamily="34" charset="0"/>
              <a:buChar char="•"/>
            </a:pPr>
            <a:r>
              <a:rPr lang="en-US" sz="2000" spc="-150" dirty="0" smtClean="0">
                <a:solidFill>
                  <a:schemeClr val="bg1"/>
                </a:solidFill>
              </a:rPr>
              <a:t>Most are commercial </a:t>
            </a:r>
            <a:r>
              <a:rPr lang="en-US" sz="2000" spc="-150" dirty="0">
                <a:solidFill>
                  <a:schemeClr val="bg1"/>
                </a:solidFill>
              </a:rPr>
              <a:t>products are </a:t>
            </a:r>
            <a:r>
              <a:rPr lang="en-US" sz="2000" b="1" spc="-150" dirty="0">
                <a:solidFill>
                  <a:srgbClr val="FFC000"/>
                </a:solidFill>
              </a:rPr>
              <a:t>promoted for free </a:t>
            </a:r>
            <a:r>
              <a:rPr lang="en-US" sz="2000" spc="-150" dirty="0">
                <a:solidFill>
                  <a:schemeClr val="bg1"/>
                </a:solidFill>
              </a:rPr>
              <a:t>for </a:t>
            </a:r>
            <a:r>
              <a:rPr lang="en-US" sz="2000" b="1" spc="-150" dirty="0">
                <a:solidFill>
                  <a:srgbClr val="FFC000"/>
                </a:solidFill>
              </a:rPr>
              <a:t>24-48 hours only. </a:t>
            </a:r>
            <a:endParaRPr lang="en-US" sz="2000" b="1" spc="-150" dirty="0" smtClean="0">
              <a:solidFill>
                <a:srgbClr val="FFC000"/>
              </a:solidFill>
            </a:endParaRPr>
          </a:p>
          <a:p>
            <a:pPr marL="342900" indent="-342900" fontAlgn="base">
              <a:lnSpc>
                <a:spcPts val="2000"/>
              </a:lnSpc>
              <a:spcBef>
                <a:spcPts val="1200"/>
              </a:spcBef>
              <a:buFont typeface="Arial" pitchFamily="34" charset="0"/>
              <a:buChar char="•"/>
            </a:pPr>
            <a:r>
              <a:rPr lang="en-US" sz="2000" spc="-150" dirty="0" smtClean="0">
                <a:solidFill>
                  <a:schemeClr val="bg1"/>
                </a:solidFill>
              </a:rPr>
              <a:t>You </a:t>
            </a:r>
            <a:r>
              <a:rPr lang="en-US" sz="2000" spc="-150" dirty="0">
                <a:solidFill>
                  <a:schemeClr val="bg1"/>
                </a:solidFill>
              </a:rPr>
              <a:t>have to </a:t>
            </a:r>
            <a:r>
              <a:rPr lang="en-US" sz="2000" b="1" spc="-150" dirty="0">
                <a:solidFill>
                  <a:srgbClr val="FFC000"/>
                </a:solidFill>
              </a:rPr>
              <a:t>be quick</a:t>
            </a:r>
            <a:r>
              <a:rPr lang="en-US" sz="2000" spc="-150" dirty="0">
                <a:solidFill>
                  <a:schemeClr val="bg1"/>
                </a:solidFill>
              </a:rPr>
              <a:t>. As soon as you see us announce them, jump on </a:t>
            </a:r>
            <a:r>
              <a:rPr lang="en-US" sz="2000" spc="-150" dirty="0" smtClean="0">
                <a:solidFill>
                  <a:schemeClr val="bg1"/>
                </a:solidFill>
              </a:rPr>
              <a:t>it.</a:t>
            </a:r>
          </a:p>
          <a:p>
            <a:pPr marL="800100" lvl="1" indent="-342900" fontAlgn="base">
              <a:lnSpc>
                <a:spcPts val="2000"/>
              </a:lnSpc>
              <a:spcBef>
                <a:spcPts val="1200"/>
              </a:spcBef>
              <a:buFont typeface="Arial" pitchFamily="34" charset="0"/>
              <a:buChar char="•"/>
            </a:pPr>
            <a:r>
              <a:rPr lang="en-US" sz="2000" spc="-150" dirty="0" smtClean="0">
                <a:solidFill>
                  <a:schemeClr val="bg1"/>
                </a:solidFill>
              </a:rPr>
              <a:t>If </a:t>
            </a:r>
            <a:r>
              <a:rPr lang="en-US" sz="2000" spc="-150" dirty="0">
                <a:solidFill>
                  <a:schemeClr val="bg1"/>
                </a:solidFill>
              </a:rPr>
              <a:t>you wait even an hour you may find them asking $20 for that book that was $</a:t>
            </a:r>
            <a:r>
              <a:rPr lang="en-US" sz="2000" spc="-150" dirty="0" smtClean="0">
                <a:solidFill>
                  <a:schemeClr val="bg1"/>
                </a:solidFill>
              </a:rPr>
              <a:t>0.</a:t>
            </a:r>
          </a:p>
          <a:p>
            <a:pPr marL="800100" lvl="1" indent="-342900" fontAlgn="base">
              <a:lnSpc>
                <a:spcPts val="2000"/>
              </a:lnSpc>
              <a:spcBef>
                <a:spcPts val="1200"/>
              </a:spcBef>
              <a:buFont typeface="Arial" pitchFamily="34" charset="0"/>
              <a:buChar char="•"/>
            </a:pPr>
            <a:r>
              <a:rPr lang="en-US" sz="2000" spc="-150" dirty="0" smtClean="0">
                <a:solidFill>
                  <a:schemeClr val="bg1"/>
                </a:solidFill>
              </a:rPr>
              <a:t>And </a:t>
            </a:r>
            <a:r>
              <a:rPr lang="en-US" sz="2000" spc="-150" dirty="0">
                <a:solidFill>
                  <a:schemeClr val="bg1"/>
                </a:solidFill>
              </a:rPr>
              <a:t>you will be </a:t>
            </a:r>
            <a:r>
              <a:rPr lang="en-US" sz="2000" b="1" spc="-150" dirty="0">
                <a:solidFill>
                  <a:schemeClr val="bg1"/>
                </a:solidFill>
              </a:rPr>
              <a:t>very, very sad.</a:t>
            </a:r>
            <a:endParaRPr lang="en-US" sz="2000" b="1" spc="-150" dirty="0" smtClean="0">
              <a:solidFill>
                <a:schemeClr val="bg1"/>
              </a:solidFill>
            </a:endParaRPr>
          </a:p>
        </p:txBody>
      </p:sp>
      <p:pic>
        <p:nvPicPr>
          <p:cNvPr id="2052" name="Picture 4" descr="http://www.ecology.com/wp-content/uploads/2012/05/eastern-box-turt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903812"/>
            <a:ext cx="3876675" cy="2906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5726575"/>
            <a:ext cx="9144000" cy="734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4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Also get </a:t>
            </a:r>
            <a:r>
              <a:rPr lang="en-US" sz="2400" spc="-15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65+ audio books </a:t>
            </a:r>
            <a:r>
              <a:rPr lang="en-US" sz="2400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</a:t>
            </a:r>
            <a:r>
              <a:rPr lang="en-US" sz="2400" spc="-15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200+ digital books at </a:t>
            </a:r>
            <a:r>
              <a:rPr lang="en-US" sz="2400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www.geekychristian.com</a:t>
            </a:r>
            <a:r>
              <a:rPr lang="en-US" sz="2400" spc="-15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400" spc="-15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spc="-15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</a:t>
            </a:r>
            <a:r>
              <a:rPr lang="en-US" sz="2400" spc="-15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 great way to </a:t>
            </a:r>
            <a:r>
              <a:rPr lang="en-US" sz="2400" spc="-15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grow!</a:t>
            </a:r>
            <a:endParaRPr lang="en-US" sz="2400" spc="-15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76400" y="4370378"/>
            <a:ext cx="7162800" cy="887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lnSpc>
                <a:spcPts val="3100"/>
              </a:lnSpc>
            </a:pPr>
            <a:r>
              <a:rPr lang="en-US" sz="3200" b="1" spc="-150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$50 to $100 to grow per month for $0.00!  That’s it!</a:t>
            </a:r>
          </a:p>
        </p:txBody>
      </p:sp>
    </p:spTree>
    <p:extLst>
      <p:ext uri="{BB962C8B-B14F-4D97-AF65-F5344CB8AC3E}">
        <p14:creationId xmlns:p14="http://schemas.microsoft.com/office/powerpoint/2010/main" val="15586769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533400"/>
            <a:ext cx="4267200" cy="1759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ts val="3400"/>
              </a:lnSpc>
            </a:pPr>
            <a:r>
              <a:rPr lang="en-US" sz="4400" b="1" spc="-150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NEXT WEEK</a:t>
            </a:r>
            <a:endParaRPr lang="en-US" sz="3200" b="1" spc="-150" dirty="0" smtClean="0">
              <a:solidFill>
                <a:srgbClr val="FFC000"/>
              </a:solidFill>
            </a:endParaRPr>
          </a:p>
          <a:p>
            <a:pPr marL="342900" indent="-342900" fontAlgn="base">
              <a:lnSpc>
                <a:spcPts val="2000"/>
              </a:lnSpc>
              <a:spcBef>
                <a:spcPts val="1200"/>
              </a:spcBef>
              <a:buFont typeface="Arial" pitchFamily="34" charset="0"/>
              <a:buChar char="•"/>
            </a:pPr>
            <a:r>
              <a:rPr lang="en-US" sz="2400" spc="-150" dirty="0" smtClean="0">
                <a:solidFill>
                  <a:schemeClr val="bg1"/>
                </a:solidFill>
              </a:rPr>
              <a:t>Free </a:t>
            </a:r>
            <a:r>
              <a:rPr lang="en-US" sz="2400" spc="-150" dirty="0">
                <a:solidFill>
                  <a:schemeClr val="bg1"/>
                </a:solidFill>
              </a:rPr>
              <a:t>Bible college hack </a:t>
            </a:r>
          </a:p>
          <a:p>
            <a:pPr marL="342900" indent="-342900" fontAlgn="base">
              <a:lnSpc>
                <a:spcPts val="2000"/>
              </a:lnSpc>
              <a:spcBef>
                <a:spcPts val="1200"/>
              </a:spcBef>
              <a:buFont typeface="Arial" pitchFamily="34" charset="0"/>
              <a:buChar char="•"/>
            </a:pPr>
            <a:r>
              <a:rPr lang="en-US" sz="2400" spc="-150" dirty="0" smtClean="0">
                <a:solidFill>
                  <a:schemeClr val="bg1"/>
                </a:solidFill>
              </a:rPr>
              <a:t>Become </a:t>
            </a:r>
            <a:r>
              <a:rPr lang="en-US" sz="2400" spc="-150" dirty="0">
                <a:solidFill>
                  <a:schemeClr val="bg1"/>
                </a:solidFill>
              </a:rPr>
              <a:t>a Bible answer man </a:t>
            </a:r>
          </a:p>
          <a:p>
            <a:pPr marL="342900" indent="-342900" fontAlgn="base">
              <a:lnSpc>
                <a:spcPts val="2000"/>
              </a:lnSpc>
              <a:spcBef>
                <a:spcPts val="1200"/>
              </a:spcBef>
              <a:buFont typeface="Arial" pitchFamily="34" charset="0"/>
              <a:buChar char="•"/>
            </a:pPr>
            <a:r>
              <a:rPr lang="en-US" sz="2400" spc="-150" dirty="0" smtClean="0">
                <a:solidFill>
                  <a:schemeClr val="bg1"/>
                </a:solidFill>
              </a:rPr>
              <a:t>Put </a:t>
            </a:r>
            <a:r>
              <a:rPr lang="en-US" sz="2400" spc="-150" dirty="0">
                <a:solidFill>
                  <a:schemeClr val="bg1"/>
                </a:solidFill>
              </a:rPr>
              <a:t>a pastor in your living room. </a:t>
            </a:r>
            <a:endParaRPr lang="en-US" sz="2400" b="1" spc="-150" dirty="0" smtClean="0">
              <a:solidFill>
                <a:schemeClr val="bg1"/>
              </a:solidFill>
            </a:endParaRPr>
          </a:p>
        </p:txBody>
      </p:sp>
      <p:pic>
        <p:nvPicPr>
          <p:cNvPr id="10" name="Picture 22" descr="C:\Users\Shawn\AppData\Local\Temp\SNAGHTML1d4da9a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"/>
          <a:stretch/>
        </p:blipFill>
        <p:spPr bwMode="auto">
          <a:xfrm>
            <a:off x="152400" y="3330713"/>
            <a:ext cx="5915025" cy="307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6" descr="C:\Users\Shawn\AppData\Local\Temp\SNAGHTML1d4ef2ff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2"/>
          <a:stretch/>
        </p:blipFill>
        <p:spPr bwMode="auto">
          <a:xfrm>
            <a:off x="4965234" y="152400"/>
            <a:ext cx="2501349" cy="228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00"/>
          <a:stretch/>
        </p:blipFill>
        <p:spPr bwMode="auto">
          <a:xfrm>
            <a:off x="6275863" y="2590800"/>
            <a:ext cx="2775691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 descr="\\psf\Home\Desktop\TheGeekyChristian7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471" y="5815735"/>
            <a:ext cx="2698474" cy="376318"/>
          </a:xfrm>
          <a:prstGeom prst="rect">
            <a:avLst/>
          </a:prstGeom>
          <a:noFill/>
          <a:effectLst>
            <a:reflection stA="28000" endPos="100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390671" y="6076890"/>
            <a:ext cx="26009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spc="-150" dirty="0" smtClean="0">
                <a:solidFill>
                  <a:schemeClr val="bg1"/>
                </a:solidFill>
              </a:rPr>
              <a:t>www.geekychristian.com</a:t>
            </a:r>
            <a:endParaRPr lang="en-US" sz="2000" i="1" spc="-1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5055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5549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634426"/>
            <a:ext cx="914400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3200" b="1" spc="-150" dirty="0" smtClean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WHY WE EXIST</a:t>
            </a:r>
            <a:endParaRPr lang="en-US" sz="3200" b="1" spc="-150" dirty="0">
              <a:ln w="11430"/>
              <a:solidFill>
                <a:srgbClr val="00B05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4" y="1272037"/>
            <a:ext cx="8905875" cy="345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0" y="4876800"/>
            <a:ext cx="9144000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200" b="1" spc="-150" dirty="0" smtClean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TO </a:t>
            </a:r>
            <a:r>
              <a:rPr lang="en-US" sz="3200" b="1" spc="-150" dirty="0" smtClean="0">
                <a:ln w="11430"/>
                <a:solidFill>
                  <a:srgbClr val="FFC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SHARE JESUS </a:t>
            </a:r>
            <a:r>
              <a:rPr lang="en-US" sz="3200" b="1" spc="-150" dirty="0" smtClean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TO A DISTRACTED WORLD</a:t>
            </a:r>
          </a:p>
          <a:p>
            <a:pPr algn="ctr"/>
            <a:r>
              <a:rPr lang="en-US" sz="3200" b="1" spc="-150" dirty="0" smtClean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AND </a:t>
            </a:r>
            <a:r>
              <a:rPr lang="en-US" sz="3200" b="1" spc="-150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GROW CLOSER TO GOD</a:t>
            </a:r>
            <a:r>
              <a:rPr lang="en-US" sz="3200" b="1" spc="-150" dirty="0" smtClean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THRU TECHNOLOGY</a:t>
            </a:r>
            <a:endParaRPr lang="en-US" sz="3200" b="1" spc="-150" dirty="0">
              <a:ln w="11430"/>
              <a:solidFill>
                <a:srgbClr val="00B05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33" name="Picture 9" descr="\\psf\Home\Desktop\TheGeekyChristian7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2" y="139197"/>
            <a:ext cx="3919538" cy="546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0" y="60960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do we mean share Jesus to a “distracted world?”</a:t>
            </a:r>
            <a:endParaRPr lang="en-US" sz="2800" b="1" i="1" spc="-15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53000" y="152400"/>
            <a:ext cx="403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i="1" spc="-150" dirty="0" smtClean="0">
                <a:solidFill>
                  <a:schemeClr val="bg1"/>
                </a:solidFill>
              </a:rPr>
              <a:t>www.geekychristian.com</a:t>
            </a:r>
            <a:endParaRPr lang="en-US" sz="2800" i="1" spc="-1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724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01" y="1210701"/>
            <a:ext cx="7162800" cy="2599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-101262"/>
            <a:ext cx="9144000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6000" b="1" spc="-150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MILLENIALS 1977-1996</a:t>
            </a:r>
            <a:endParaRPr lang="en-US" sz="6000" b="1" spc="-150" dirty="0">
              <a:ln w="11430"/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34426"/>
            <a:ext cx="342900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3200" b="1" spc="-150" dirty="0" smtClean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Generation Y      </a:t>
            </a:r>
            <a:endParaRPr lang="en-US" sz="3200" b="1" spc="-150" dirty="0">
              <a:ln w="11430"/>
              <a:solidFill>
                <a:srgbClr val="00B05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127" b="9435"/>
          <a:stretch/>
        </p:blipFill>
        <p:spPr bwMode="auto">
          <a:xfrm>
            <a:off x="3905026" y="4266304"/>
            <a:ext cx="3181574" cy="2286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1" r="33681"/>
          <a:stretch/>
        </p:blipFill>
        <p:spPr bwMode="auto">
          <a:xfrm>
            <a:off x="7248863" y="3933826"/>
            <a:ext cx="1742739" cy="284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2"/>
          <a:stretch/>
        </p:blipFill>
        <p:spPr bwMode="auto">
          <a:xfrm>
            <a:off x="211681" y="4162426"/>
            <a:ext cx="3522121" cy="254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31319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01262"/>
            <a:ext cx="9144000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6000" b="1" spc="-150" dirty="0" err="1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iGENERATION</a:t>
            </a:r>
            <a:r>
              <a:rPr lang="en-US" sz="6000" b="1" spc="-150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1997-NOW</a:t>
            </a:r>
            <a:endParaRPr lang="en-US" sz="6000" b="1" spc="-150" dirty="0">
              <a:ln w="11430"/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34426"/>
            <a:ext cx="342900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3200" b="1" spc="-150" dirty="0" smtClean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Generation Z      </a:t>
            </a:r>
            <a:endParaRPr lang="en-US" sz="3200" b="1" spc="-150" dirty="0">
              <a:ln w="11430"/>
              <a:solidFill>
                <a:srgbClr val="00B05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2" y="5000626"/>
            <a:ext cx="2943225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6"/>
          <a:stretch/>
        </p:blipFill>
        <p:spPr bwMode="auto">
          <a:xfrm>
            <a:off x="723900" y="2207245"/>
            <a:ext cx="4381500" cy="2440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5300" y="1143002"/>
            <a:ext cx="4076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50" indent="-234950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Net Generation?</a:t>
            </a:r>
          </a:p>
          <a:p>
            <a:pPr marL="234950" indent="-234950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Scholars Generation?</a:t>
            </a:r>
          </a:p>
          <a:p>
            <a:pPr marL="234950" indent="-234950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Pluralist Generation?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250" y="3963214"/>
            <a:ext cx="3276600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99"/>
          <a:stretch/>
        </p:blipFill>
        <p:spPr bwMode="auto">
          <a:xfrm>
            <a:off x="2533650" y="4661211"/>
            <a:ext cx="3352800" cy="2044389"/>
          </a:xfrm>
          <a:prstGeom prst="rect">
            <a:avLst/>
          </a:prstGeom>
          <a:noFill/>
          <a:ln w="152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899365"/>
            <a:ext cx="2949150" cy="2910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09131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01262"/>
            <a:ext cx="9144000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6000" b="1" spc="-150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BREAKDOWN</a:t>
            </a:r>
            <a:endParaRPr lang="en-US" sz="6000" b="1" spc="-150" dirty="0">
              <a:ln w="11430"/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1676400"/>
            <a:ext cx="29718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50" indent="-234950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Nice</a:t>
            </a:r>
          </a:p>
          <a:p>
            <a:pPr marL="234950" indent="-234950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Positive / optimistic</a:t>
            </a:r>
          </a:p>
          <a:p>
            <a:pPr marL="234950" indent="-234950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Craves authenticity</a:t>
            </a:r>
          </a:p>
          <a:p>
            <a:pPr marL="234950" indent="-234950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Accepting of differences</a:t>
            </a:r>
          </a:p>
          <a:p>
            <a:pPr marL="234950" indent="-234950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Pragmatic idealists</a:t>
            </a:r>
          </a:p>
          <a:p>
            <a:pPr marL="234950" indent="-234950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 savvy</a:t>
            </a:r>
          </a:p>
          <a:p>
            <a:pPr marL="234950" indent="-234950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 hackers / tinkerers</a:t>
            </a:r>
          </a:p>
          <a:p>
            <a:pPr marL="234950" indent="-234950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experiences more important than material things</a:t>
            </a:r>
          </a:p>
          <a:p>
            <a:pPr marL="234950" indent="-234950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Able to absorb a lot of info in short bursts</a:t>
            </a:r>
          </a:p>
          <a:p>
            <a:pPr marL="234950" indent="-234950">
              <a:buFont typeface="Arial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70% check phone every </a:t>
            </a:r>
            <a:r>
              <a:rPr lang="en-US" sz="2000" b="1" dirty="0" smtClean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hour</a:t>
            </a:r>
            <a:endParaRPr lang="en-US" sz="2000" b="1" dirty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9" name="Picture 7" descr="\\psf\Home\Desktop\orange-stick-figure-h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2" y="1066800"/>
            <a:ext cx="2149689" cy="5534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429000" y="1688109"/>
            <a:ext cx="29718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50" indent="-234950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Narcissistic</a:t>
            </a:r>
          </a:p>
          <a:p>
            <a:pPr marL="234950" indent="-234950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Sense of entitlement</a:t>
            </a:r>
          </a:p>
          <a:p>
            <a:pPr marL="234950" indent="-234950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 social interaction done through a screen</a:t>
            </a:r>
          </a:p>
          <a:p>
            <a:pPr marL="234950" indent="-234950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Postpones big decisions</a:t>
            </a:r>
          </a:p>
          <a:p>
            <a:pPr marL="234950" indent="-234950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Avoids responsibility</a:t>
            </a:r>
          </a:p>
          <a:p>
            <a:pPr marL="234950" indent="-234950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Rejects (suspicious of) authority</a:t>
            </a:r>
          </a:p>
          <a:p>
            <a:pPr marL="234950" indent="-234950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Believes in God but doesn’t go to church because don't identify with big institutions</a:t>
            </a:r>
          </a:p>
          <a:p>
            <a:pPr marL="234950" indent="-234950">
              <a:buFont typeface="Arial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70% check phone every hour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7200" y="1120726"/>
            <a:ext cx="342900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3200" b="1" spc="-150" dirty="0" smtClean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The Good</a:t>
            </a:r>
            <a:endParaRPr lang="en-US" sz="3200" b="1" spc="-150" dirty="0">
              <a:ln w="11430"/>
              <a:solidFill>
                <a:srgbClr val="00B05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81400" y="1143002"/>
            <a:ext cx="342900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3200" b="1" spc="-150" dirty="0" smtClean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The Challenges</a:t>
            </a:r>
            <a:endParaRPr lang="en-US" sz="3200" b="1" spc="-150" dirty="0">
              <a:ln w="11430"/>
              <a:solidFill>
                <a:srgbClr val="00B05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561957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0000"/>
                    </a14:imgEffect>
                    <a14:imgEffect>
                      <a14:brightnessContrast bright="-6000" contrast="6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543" b="18418"/>
          <a:stretch/>
        </p:blipFill>
        <p:spPr bwMode="auto">
          <a:xfrm>
            <a:off x="3962400" y="3886200"/>
            <a:ext cx="5049773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-101262"/>
            <a:ext cx="9144000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6000" b="1" spc="-150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DIGITAL POPULATION</a:t>
            </a:r>
            <a:endParaRPr lang="en-US" sz="6000" b="1" spc="-150" dirty="0">
              <a:ln w="11430"/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34426"/>
            <a:ext cx="914400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3200" b="1" spc="-150" dirty="0" smtClean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August 2013</a:t>
            </a:r>
            <a:endParaRPr lang="en-US" sz="3200" b="1" spc="-150" dirty="0">
              <a:ln w="11430"/>
              <a:solidFill>
                <a:srgbClr val="00B05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400" y="1164372"/>
            <a:ext cx="548547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0" indent="-1371600">
              <a:lnSpc>
                <a:spcPts val="2400"/>
              </a:lnSpc>
            </a:pPr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Facebook</a:t>
            </a:r>
            <a:r>
              <a:rPr lang="en-US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1.15 billion</a:t>
            </a:r>
          </a:p>
          <a:p>
            <a:pPr marL="1371600" indent="-1371600">
              <a:lnSpc>
                <a:spcPts val="2400"/>
              </a:lnSpc>
            </a:pPr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Google+</a:t>
            </a:r>
            <a:r>
              <a:rPr lang="en-US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343 million active users</a:t>
            </a:r>
          </a:p>
          <a:p>
            <a:pPr marL="1371600" indent="-1371600">
              <a:lnSpc>
                <a:spcPts val="2400"/>
              </a:lnSpc>
            </a:pPr>
            <a:r>
              <a:rPr lang="en-US" sz="2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Instagram</a:t>
            </a: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130 million active users</a:t>
            </a:r>
          </a:p>
          <a:p>
            <a:pPr marL="1371600" indent="-1371600">
              <a:lnSpc>
                <a:spcPts val="2400"/>
              </a:lnSpc>
            </a:pPr>
            <a:r>
              <a:rPr lang="en-US" sz="2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Reddit</a:t>
            </a: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69.9 million active users</a:t>
            </a:r>
          </a:p>
          <a:p>
            <a:pPr marL="1371600" indent="-1371600">
              <a:lnSpc>
                <a:spcPts val="2400"/>
              </a:lnSpc>
            </a:pPr>
            <a:r>
              <a:rPr lang="en-US" sz="2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SlideShare</a:t>
            </a:r>
            <a:r>
              <a:rPr lang="en-US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50 million users</a:t>
            </a:r>
          </a:p>
          <a:p>
            <a:pPr marL="1371600" indent="-1371600">
              <a:lnSpc>
                <a:spcPts val="2400"/>
              </a:lnSpc>
            </a:pPr>
            <a:r>
              <a:rPr lang="en-US" sz="2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Pinterest</a:t>
            </a:r>
            <a:r>
              <a:rPr lang="en-US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70 million users</a:t>
            </a:r>
          </a:p>
          <a:p>
            <a:pPr marL="1371600" indent="-1371600">
              <a:lnSpc>
                <a:spcPts val="2400"/>
              </a:lnSpc>
            </a:pPr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Vine</a:t>
            </a:r>
            <a:r>
              <a:rPr lang="en-US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13 million users</a:t>
            </a:r>
          </a:p>
          <a:p>
            <a:pPr marL="1371600" indent="-1371600">
              <a:lnSpc>
                <a:spcPts val="2400"/>
              </a:lnSpc>
            </a:pPr>
            <a:r>
              <a:rPr lang="en-US" sz="2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Tumblr</a:t>
            </a:r>
            <a:r>
              <a:rPr lang="en-US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216.3 monthly visitors; </a:t>
            </a:r>
            <a:br>
              <a:rPr lang="en-US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108.9 million blogs</a:t>
            </a:r>
          </a:p>
          <a:p>
            <a:pPr marL="1371600" indent="-1371600">
              <a:lnSpc>
                <a:spcPts val="2400"/>
              </a:lnSpc>
            </a:pPr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Twitter</a:t>
            </a:r>
            <a:r>
              <a:rPr lang="en-US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500 million total users; </a:t>
            </a:r>
            <a:br>
              <a:rPr lang="en-US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200 million active</a:t>
            </a:r>
          </a:p>
          <a:p>
            <a:pPr marL="1371600" indent="-1371600">
              <a:lnSpc>
                <a:spcPts val="2400"/>
              </a:lnSpc>
            </a:pPr>
            <a:r>
              <a:rPr lang="en-US" sz="2200" b="1" spc="-15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People in 33AD</a:t>
            </a:r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2200" dirty="0" smtClean="0">
                <a:solidFill>
                  <a:srgbClr val="00B0F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200-300 million</a:t>
            </a:r>
          </a:p>
          <a:p>
            <a:pPr marL="1371600" indent="-1371600">
              <a:lnSpc>
                <a:spcPts val="2400"/>
              </a:lnSpc>
            </a:pPr>
            <a:endParaRPr lang="en-US" sz="2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" y="5029200"/>
            <a:ext cx="41910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00"/>
              </a:lnSpc>
              <a:spcAft>
                <a:spcPts val="1200"/>
              </a:spcAft>
            </a:pPr>
            <a:r>
              <a:rPr lang="en-US" sz="2000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US" sz="20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</a:t>
            </a:r>
            <a:r>
              <a:rPr lang="en-US" sz="2000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therefore and </a:t>
            </a:r>
            <a:r>
              <a:rPr lang="en-US" sz="20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make disciples </a:t>
            </a:r>
            <a:r>
              <a:rPr lang="en-US" sz="2000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</a:t>
            </a:r>
            <a:br>
              <a:rPr lang="en-US" sz="2000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nations</a:t>
            </a:r>
            <a:r>
              <a:rPr lang="en-US" sz="2000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!” (Matthew 28:19)</a:t>
            </a:r>
            <a:endParaRPr lang="en-US" sz="2000" i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1900"/>
              </a:lnSpc>
              <a:spcAft>
                <a:spcPts val="1200"/>
              </a:spcAft>
            </a:pPr>
            <a:r>
              <a:rPr lang="en-US" sz="2000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“You will </a:t>
            </a:r>
            <a:r>
              <a:rPr lang="en-US" sz="20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 my witnesses </a:t>
            </a:r>
            <a:r>
              <a:rPr lang="en-US" sz="2000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Jerusalem, and in all Judea and Samaria, and to the </a:t>
            </a:r>
            <a:r>
              <a:rPr lang="en-US" sz="20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ends of the earth</a:t>
            </a:r>
            <a:r>
              <a:rPr lang="en-US" sz="2000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.” (Acts 1:8b)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948" y="1134555"/>
            <a:ext cx="3705225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66213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1228725"/>
            <a:ext cx="5057775" cy="2733675"/>
          </a:xfrm>
          <a:prstGeom prst="rect">
            <a:avLst/>
          </a:prstGeom>
          <a:noFill/>
          <a:ln>
            <a:noFill/>
          </a:ln>
          <a:effectLst>
            <a:reflection blurRad="6350" stA="27000" endPos="1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-101262"/>
            <a:ext cx="9144000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6000" b="1" spc="-150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INJECT GOSPEL BITS</a:t>
            </a:r>
            <a:endParaRPr lang="en-US" sz="6000" b="1" spc="-150" dirty="0">
              <a:ln w="11430"/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34426"/>
            <a:ext cx="914400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3200" b="1" spc="-150" dirty="0" smtClean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Going into all the world</a:t>
            </a:r>
            <a:endParaRPr lang="en-US" sz="3200" b="1" spc="-150" dirty="0">
              <a:ln w="11430"/>
              <a:solidFill>
                <a:srgbClr val="00B05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55020" y="4267200"/>
            <a:ext cx="58413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122k </a:t>
            </a:r>
            <a:r>
              <a:rPr lang="en-US" sz="2200" b="1" spc="-15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followers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b="1" spc="-15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Facebook •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34k </a:t>
            </a:r>
            <a:r>
              <a:rPr lang="en-US" sz="2200" b="1" spc="-150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Instagram</a:t>
            </a:r>
            <a:r>
              <a:rPr lang="en-US" sz="2000" b="1" spc="-15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•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3k </a:t>
            </a:r>
            <a:r>
              <a:rPr lang="en-US" sz="2200" b="1" spc="-15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Tumblr</a:t>
            </a:r>
          </a:p>
          <a:p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55k </a:t>
            </a:r>
            <a:r>
              <a:rPr lang="en-US" sz="2200" b="1" spc="-15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Philippines</a:t>
            </a:r>
            <a:r>
              <a:rPr lang="en-US" sz="2000" b="1" spc="-15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spc="-15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21k </a:t>
            </a:r>
            <a:r>
              <a:rPr lang="en-US" sz="2200" b="1" spc="-15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India</a:t>
            </a:r>
            <a:r>
              <a:rPr lang="en-US" sz="2000" b="1" spc="-15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•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5k </a:t>
            </a:r>
            <a:r>
              <a:rPr lang="en-US" sz="2200" b="1" spc="-15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Pakistan</a:t>
            </a:r>
            <a:r>
              <a:rPr lang="en-US" sz="2000" b="1" spc="-15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•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2k </a:t>
            </a:r>
            <a:r>
              <a:rPr lang="en-US" sz="2200" b="1" spc="-15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Egypt</a:t>
            </a:r>
          </a:p>
        </p:txBody>
      </p:sp>
      <p:pic>
        <p:nvPicPr>
          <p:cNvPr id="4101" name="Picture 5" descr="\\psf\Home\Desktop\iphone5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219200"/>
            <a:ext cx="27051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Shawn\AppData\Local\Temp\SNAGHTML1d0234c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550" y="5181600"/>
            <a:ext cx="4210050" cy="119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63717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19201"/>
            <a:ext cx="8905875" cy="344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0" y="634426"/>
            <a:ext cx="914400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3200" b="1" spc="-150" dirty="0" smtClean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WHY WE EXIST</a:t>
            </a:r>
            <a:endParaRPr lang="en-US" sz="3200" b="1" spc="-150" dirty="0">
              <a:ln w="11430"/>
              <a:solidFill>
                <a:srgbClr val="00B05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4866382"/>
            <a:ext cx="9144000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200" b="1" spc="-150" dirty="0" smtClean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TO </a:t>
            </a:r>
            <a:r>
              <a:rPr lang="en-US" sz="3200" b="1" spc="-150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SHARE JESUS </a:t>
            </a:r>
            <a:r>
              <a:rPr lang="en-US" sz="3200" b="1" spc="-150" dirty="0" smtClean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TO A DISTRACTED WORLD</a:t>
            </a:r>
          </a:p>
          <a:p>
            <a:pPr algn="ctr"/>
            <a:r>
              <a:rPr lang="en-US" sz="3200" b="1" spc="-150" dirty="0" smtClean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AND </a:t>
            </a:r>
            <a:r>
              <a:rPr lang="en-US" sz="3200" b="1" spc="-150" dirty="0" smtClean="0">
                <a:ln w="11430"/>
                <a:solidFill>
                  <a:srgbClr val="FFC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GROW CLOSER TO GOD</a:t>
            </a:r>
            <a:r>
              <a:rPr lang="en-US" sz="3200" b="1" spc="-150" dirty="0" smtClean="0">
                <a:ln w="11430"/>
                <a:solidFill>
                  <a:srgbClr val="00B05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3200" b="1" spc="-150" dirty="0" smtClean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THRU TECHNOLOGY</a:t>
            </a:r>
            <a:endParaRPr lang="en-US" sz="3200" b="1" spc="-150" dirty="0">
              <a:ln w="11430"/>
              <a:solidFill>
                <a:srgbClr val="00B05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33" name="Picture 9" descr="\\psf\Home\Desktop\TheGeekyChristian7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2" y="139197"/>
            <a:ext cx="3919538" cy="546603"/>
          </a:xfrm>
          <a:prstGeom prst="rect">
            <a:avLst/>
          </a:prstGeom>
          <a:noFill/>
          <a:effectLst>
            <a:reflection stA="28000" endPos="100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0" y="61722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do we use tech to grow closer to God?</a:t>
            </a:r>
            <a:endParaRPr lang="en-US" sz="2800" b="1" i="1" spc="-15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83779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3863</TotalTime>
  <Words>798</Words>
  <Application>Microsoft Office PowerPoint</Application>
  <PresentationFormat>On-screen Show (4:3)</PresentationFormat>
  <Paragraphs>164</Paragraphs>
  <Slides>26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Shawn Nelson</dc:creator>
  <cp:lastModifiedBy>Shawn</cp:lastModifiedBy>
  <cp:revision>83</cp:revision>
  <dcterms:created xsi:type="dcterms:W3CDTF">2013-09-21T20:53:34Z</dcterms:created>
  <dcterms:modified xsi:type="dcterms:W3CDTF">2013-10-01T22:26:01Z</dcterms:modified>
</cp:coreProperties>
</file>